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4"/>
  </p:notesMasterIdLst>
  <p:sldIdLst>
    <p:sldId id="256" r:id="rId2"/>
    <p:sldId id="257" r:id="rId3"/>
    <p:sldId id="285" r:id="rId4"/>
    <p:sldId id="284" r:id="rId5"/>
    <p:sldId id="286" r:id="rId6"/>
    <p:sldId id="281" r:id="rId7"/>
    <p:sldId id="287" r:id="rId8"/>
    <p:sldId id="288" r:id="rId9"/>
    <p:sldId id="289" r:id="rId10"/>
    <p:sldId id="290" r:id="rId11"/>
    <p:sldId id="291" r:id="rId12"/>
    <p:sldId id="292" r:id="rId13"/>
  </p:sldIdLst>
  <p:sldSz cx="9144000" cy="6858000" type="screen4x3"/>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7777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seCell>
      <a:tcStyle>
        <a:tcBdr/>
      </a:tcStyle>
    </a:seCell>
    <a:swCell>
      <a:tcStyle>
        <a:tcBdr/>
      </a:tcStyle>
    </a:swCell>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neCell>
      <a:tcStyle>
        <a:tcBdr/>
      </a:tcStyle>
    </a:neCell>
    <a:nwCell>
      <a:tcStyle>
        <a:tcBdr/>
      </a:tcStyle>
    </a:nw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seCell>
      <a:tcStyle>
        <a:tcBdr/>
      </a:tcStyle>
    </a:seCell>
    <a:swCell>
      <a:tcStyle>
        <a:tcBdr/>
      </a:tcStyle>
    </a:swCell>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neCell>
      <a:tcStyle>
        <a:tcBdr/>
      </a:tcStyle>
    </a:neCell>
    <a:nwCell>
      <a:tcStyle>
        <a:tcBdr/>
      </a:tcStyle>
    </a:nw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2H>
      <a:tcStyle>
        <a:tcBdr/>
      </a:tcStyle>
    </a:band2H>
    <a:band1V>
      <a:tcStyle>
        <a:tcBdr/>
        <a:fill>
          <a:solidFill>
            <a:schemeClr val="lt1">
              <a:alpha val="20000"/>
            </a:schemeClr>
          </a:solidFill>
        </a:fill>
      </a:tcStyle>
    </a:band1V>
    <a:band2V>
      <a:tcStyle>
        <a:tcBdr/>
      </a:tcStyle>
    </a:band2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nwCell>
      <a:tcStyle>
        <a:tcBdr/>
      </a:tcStyle>
    </a:nw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2H>
      <a:tcStyle>
        <a:tcBdr/>
      </a:tcStyle>
    </a:band2H>
    <a:band1V>
      <a:tcStyle>
        <a:tcBdr/>
        <a:fill>
          <a:solidFill>
            <a:schemeClr val="lt1">
              <a:alpha val="20000"/>
            </a:schemeClr>
          </a:solidFill>
        </a:fill>
      </a:tcStyle>
    </a:band1V>
    <a:band2V>
      <a:tcStyle>
        <a:tcBdr/>
      </a:tcStyle>
    </a:band2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nwCell>
      <a:tcStyle>
        <a:tcBdr/>
      </a:tcStyle>
    </a:nwCell>
  </a:tblStyle>
  <a:tblStyle styleId="{5C22544A-7EE6-4342-B048-85BDC9FD1C3A}" styleName="Medium Style 2 - Accent 1">
    <a:wholeTbl>
      <a:tcTxStyle>
        <a:fontRef idx="minor">
          <a:scrgbClr r="0" g="0" b="0"/>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fontRef idx="minor">
          <a:scrgbClr r="0" g="0" b="0"/>
        </a:fontRef>
        <a:schemeClr val="lt1"/>
      </a:tcTxStyle>
      <a:tcStyle>
        <a:tcBdr>
          <a:top>
            <a:ln w="38100" cmpd="sng">
              <a:solidFill>
                <a:schemeClr val="lt1"/>
              </a:solidFill>
            </a:ln>
          </a:top>
        </a:tcBdr>
        <a:fill>
          <a:solidFill>
            <a:schemeClr val="accent1"/>
          </a:solidFill>
        </a:fill>
      </a:tcStyle>
    </a:lastRow>
    <a:seCell>
      <a:tcStyle>
        <a:tcBdr/>
      </a:tcStyle>
    </a:seCell>
    <a:swCell>
      <a:tcStyle>
        <a:tcBdr/>
      </a:tcStyle>
    </a:swCell>
    <a:firstRow>
      <a:tcTxStyle b="on">
        <a:fontRef idx="minor">
          <a:scrgbClr r="0" g="0" b="0"/>
        </a:fontRef>
        <a:schemeClr val="lt1"/>
      </a:tcTxStyle>
      <a:tcStyle>
        <a:tcBdr>
          <a:bottom>
            <a:ln w="38100" cmpd="sng">
              <a:solidFill>
                <a:schemeClr val="lt1"/>
              </a:solidFill>
            </a:ln>
          </a:bottom>
        </a:tcBdr>
        <a:fill>
          <a:solidFill>
            <a:schemeClr val="accent1"/>
          </a:solidFill>
        </a:fill>
      </a:tcStyle>
    </a:firstRow>
    <a:neCell>
      <a:tcStyle>
        <a:tcBdr/>
      </a:tcStyle>
    </a:neCell>
    <a:nwCell>
      <a:tcStyle>
        <a:tcBdr/>
      </a:tcStyle>
    </a:nw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2H>
      <a:tcStyle>
        <a:tcBdr/>
      </a:tcStyle>
    </a:band2H>
    <a:band1V>
      <a:tcStyle>
        <a:tcBdr/>
        <a:fill>
          <a:solidFill>
            <a:schemeClr val="lt1">
              <a:alpha val="20000"/>
            </a:schemeClr>
          </a:solidFill>
        </a:fill>
      </a:tcStyle>
    </a:band1V>
    <a:band2V>
      <a:tcStyle>
        <a:tcBdr/>
      </a:tcStyle>
    </a:band2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nwCell>
      <a:tcStyle>
        <a:tcBdr/>
      </a:tcStyle>
    </a:nw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seCell>
      <a:tcStyle>
        <a:tcBdr/>
      </a:tcStyle>
    </a:seCell>
    <a:swCell>
      <a:tcStyle>
        <a:tcBdr/>
      </a:tcStyle>
    </a:swCell>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5" autoAdjust="0"/>
    <p:restoredTop sz="94660"/>
  </p:normalViewPr>
  <p:slideViewPr>
    <p:cSldViewPr>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C238408C-6839-46EE-8131-EDA75C487F2E}" type="datetimeFigureOut">
              <a:rPr lang="en-US" smtClean="0"/>
              <a:pPr/>
              <a:t>8/29/2019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87D77045-401A-4D5E-BFE3-54C21A8A663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87D77045-401A-4D5E-BFE3-54C21A8A6634}"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Atlantis</a:t>
            </a:r>
            <a:r>
              <a:rPr lang="en-US" sz="1200" kern="1200" dirty="0">
                <a:solidFill>
                  <a:schemeClr val="tx1"/>
                </a:solidFill>
                <a:latin typeface="+mn-lt"/>
                <a:ea typeface="+mn-ea"/>
                <a:cs typeface="+mn-cs"/>
              </a:rPr>
              <a:t> is a legendary </a:t>
            </a:r>
            <a:r>
              <a:rPr lang="en-US" sz="1200" b="1" kern="1200" dirty="0">
                <a:solidFill>
                  <a:schemeClr val="tx1"/>
                </a:solidFill>
                <a:latin typeface="+mn-lt"/>
                <a:ea typeface="+mn-ea"/>
                <a:cs typeface="+mn-cs"/>
              </a:rPr>
              <a:t>city</a:t>
            </a:r>
            <a:r>
              <a:rPr lang="en-US" sz="1200" kern="1200" dirty="0">
                <a:solidFill>
                  <a:schemeClr val="tx1"/>
                </a:solidFill>
                <a:latin typeface="+mn-lt"/>
                <a:ea typeface="+mn-ea"/>
                <a:cs typeface="+mn-cs"/>
              </a:rPr>
              <a:t> depicted in the work of </a:t>
            </a:r>
            <a:r>
              <a:rPr lang="en-US" sz="1200" b="1" kern="1200" dirty="0">
                <a:solidFill>
                  <a:schemeClr val="tx1"/>
                </a:solidFill>
                <a:latin typeface="+mn-lt"/>
                <a:ea typeface="+mn-ea"/>
                <a:cs typeface="+mn-cs"/>
              </a:rPr>
              <a:t>Greek</a:t>
            </a:r>
            <a:r>
              <a:rPr lang="en-US" sz="1200" kern="1200" dirty="0">
                <a:solidFill>
                  <a:schemeClr val="tx1"/>
                </a:solidFill>
                <a:latin typeface="+mn-lt"/>
                <a:ea typeface="+mn-ea"/>
                <a:cs typeface="+mn-cs"/>
              </a:rPr>
              <a:t> philosopher </a:t>
            </a:r>
            <a:r>
              <a:rPr lang="en-US" sz="1200" b="1" kern="1200" dirty="0">
                <a:solidFill>
                  <a:schemeClr val="tx1"/>
                </a:solidFill>
                <a:latin typeface="+mn-lt"/>
                <a:ea typeface="+mn-ea"/>
                <a:cs typeface="+mn-cs"/>
              </a:rPr>
              <a:t>Plato</a:t>
            </a:r>
            <a:r>
              <a:rPr lang="en-US" sz="1200" kern="1200" dirty="0">
                <a:solidFill>
                  <a:schemeClr val="tx1"/>
                </a:solidFill>
                <a:latin typeface="+mn-lt"/>
                <a:ea typeface="+mn-ea"/>
                <a:cs typeface="+mn-cs"/>
              </a:rPr>
              <a:t> (c. 429-347). In two of his works, the dialogs of </a:t>
            </a:r>
            <a:r>
              <a:rPr lang="en-US" sz="1200" b="1" kern="1200" dirty="0" err="1">
                <a:solidFill>
                  <a:schemeClr val="tx1"/>
                </a:solidFill>
                <a:latin typeface="+mn-lt"/>
                <a:ea typeface="+mn-ea"/>
                <a:cs typeface="+mn-cs"/>
              </a:rPr>
              <a:t>Tiameus</a:t>
            </a:r>
            <a:r>
              <a:rPr lang="en-US" sz="1200" kern="1200" dirty="0">
                <a:solidFill>
                  <a:schemeClr val="tx1"/>
                </a:solidFill>
                <a:latin typeface="+mn-lt"/>
                <a:ea typeface="+mn-ea"/>
                <a:cs typeface="+mn-cs"/>
              </a:rPr>
              <a:t> and </a:t>
            </a:r>
            <a:r>
              <a:rPr lang="en-US" sz="1200" b="1" kern="1200" dirty="0" err="1">
                <a:solidFill>
                  <a:schemeClr val="tx1"/>
                </a:solidFill>
                <a:latin typeface="+mn-lt"/>
                <a:ea typeface="+mn-ea"/>
                <a:cs typeface="+mn-cs"/>
              </a:rPr>
              <a:t>Critias</a:t>
            </a:r>
            <a:r>
              <a:rPr lang="en-US" sz="1200" kern="1200" dirty="0">
                <a:solidFill>
                  <a:schemeClr val="tx1"/>
                </a:solidFill>
                <a:latin typeface="+mn-lt"/>
                <a:ea typeface="+mn-ea"/>
                <a:cs typeface="+mn-cs"/>
              </a:rPr>
              <a:t>, provide an account of the legendary island of Atlantis. Based on these texts, the high Egyptian priest of Sais spoke to Solon about Atlantis, a continent that was present nearly 10,000 years ago outside the Pillars of Heracles, which is currently Gibraltar. The </a:t>
            </a:r>
            <a:r>
              <a:rPr lang="en-US" sz="1200" kern="1200" dirty="0" err="1">
                <a:solidFill>
                  <a:schemeClr val="tx1"/>
                </a:solidFill>
                <a:latin typeface="+mn-lt"/>
                <a:ea typeface="+mn-ea"/>
                <a:cs typeface="+mn-cs"/>
              </a:rPr>
              <a:t>Timaeus</a:t>
            </a:r>
            <a:r>
              <a:rPr lang="en-US" sz="1200" kern="1200" dirty="0">
                <a:solidFill>
                  <a:schemeClr val="tx1"/>
                </a:solidFill>
                <a:latin typeface="+mn-lt"/>
                <a:ea typeface="+mn-ea"/>
                <a:cs typeface="+mn-cs"/>
              </a:rPr>
              <a:t> dialogs positions the island in the Atlantic Ocean.    </a:t>
            </a:r>
            <a:endParaRPr lang="en-ZA" sz="1200" kern="120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87D77045-401A-4D5E-BFE3-54C21A8A6634}"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Plato’s Atlantis was located in a historical location at the Greek island of </a:t>
            </a:r>
            <a:r>
              <a:rPr lang="en-US" sz="1200" kern="1200" dirty="0" err="1">
                <a:solidFill>
                  <a:schemeClr val="tx1"/>
                </a:solidFill>
                <a:latin typeface="+mn-lt"/>
                <a:ea typeface="+mn-ea"/>
                <a:cs typeface="+mn-cs"/>
              </a:rPr>
              <a:t>Santorini</a:t>
            </a:r>
            <a:r>
              <a:rPr lang="en-US" sz="1200" kern="1200" dirty="0">
                <a:solidFill>
                  <a:schemeClr val="tx1"/>
                </a:solidFill>
                <a:latin typeface="+mn-lt"/>
                <a:ea typeface="+mn-ea"/>
                <a:cs typeface="+mn-cs"/>
              </a:rPr>
              <a:t>. Atlantis is considered an island that was large beyond Libya and Asia Minor combined position in the Atlantic beyond the Pillars of Hercules. In the Hypothesis, Atlantis is somewhere in the middle of Europe and American, but others have suggested additional proposals some of which position Atlantis in Indonesia, Greece, and Antarctica Historians and archaeologists located evidence—a swampy prehistoric city position in the cost part of Spain; a formation of an undersea rock forming in the Bahamas.</a:t>
            </a:r>
            <a:endParaRPr lang="en-ZA" sz="1200" kern="1200" dirty="0">
              <a:solidFill>
                <a:schemeClr val="tx1"/>
              </a:solidFill>
              <a:latin typeface="+mn-lt"/>
              <a:ea typeface="+mn-ea"/>
              <a:cs typeface="+mn-cs"/>
            </a:endParaRPr>
          </a:p>
          <a:p>
            <a:r>
              <a:rPr lang="en-US" sz="1200" kern="1200" dirty="0">
                <a:solidFill>
                  <a:schemeClr val="tx1"/>
                </a:solidFill>
                <a:latin typeface="+mn-lt"/>
                <a:ea typeface="+mn-ea"/>
                <a:cs typeface="+mn-cs"/>
              </a:rPr>
              <a:t> </a:t>
            </a:r>
            <a:endParaRPr lang="en-ZA"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7D77045-401A-4D5E-BFE3-54C21A8A6634}"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Atlantis Involved an advanced form of civilization, with wealth and abundance in everything—a paradise based on Plato’s description. The inhabitants had great power and greatly opposed Asia and Europe, and they were capable of navigating the sea. A massive fight is also mentioned between the goddess Athena and Athenians. The Athenians won the battle and protected Athens.  </a:t>
            </a:r>
            <a:endParaRPr lang="en-ZA"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7D77045-401A-4D5E-BFE3-54C21A8A6634}"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One of the most significant sacred object is the Atlantis ring which was discovered around 1860s in the Valley of the Kings in Egypt. The ring was adorned with geometric symbols that were positioned and balanced based on special arrangements. The ring also has significant symbolism that is vital to vibration fields.</a:t>
            </a:r>
            <a:endParaRPr lang="en-ZA" sz="1200" kern="1200" dirty="0">
              <a:solidFill>
                <a:schemeClr val="tx1"/>
              </a:solidFill>
              <a:latin typeface="+mn-lt"/>
              <a:ea typeface="+mn-ea"/>
              <a:cs typeface="+mn-cs"/>
            </a:endParaRPr>
          </a:p>
          <a:p>
            <a:r>
              <a:rPr lang="en-US" sz="1200" kern="1200" dirty="0">
                <a:solidFill>
                  <a:schemeClr val="tx1"/>
                </a:solidFill>
                <a:latin typeface="+mn-lt"/>
                <a:ea typeface="+mn-ea"/>
                <a:cs typeface="+mn-cs"/>
              </a:rPr>
              <a:t> </a:t>
            </a:r>
            <a:endParaRPr lang="en-ZA"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7D77045-401A-4D5E-BFE3-54C21A8A6634}"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Athenians had the ability of defending themselves through powerful forces. Meanwhile, according to Plato Atlantis is a piece of subcontinent land which had technological advancement but at the same time had moral inadequacy since it tried dominating the world.  </a:t>
            </a:r>
            <a:endParaRPr lang="en-ZA" dirty="0"/>
          </a:p>
          <a:p>
            <a:endParaRPr lang="en-ZA" dirty="0"/>
          </a:p>
        </p:txBody>
      </p:sp>
      <p:sp>
        <p:nvSpPr>
          <p:cNvPr id="4" name="Slide Number Placeholder 3"/>
          <p:cNvSpPr>
            <a:spLocks noGrp="1"/>
          </p:cNvSpPr>
          <p:nvPr>
            <p:ph type="sldNum" sz="quarter" idx="10"/>
          </p:nvPr>
        </p:nvSpPr>
        <p:spPr/>
        <p:txBody>
          <a:bodyPr/>
          <a:lstStyle/>
          <a:p>
            <a:fld id="{87D77045-401A-4D5E-BFE3-54C21A8A6634}"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a:t>
            </a:r>
            <a:r>
              <a:rPr lang="en-US" b="1" dirty="0">
                <a:solidFill>
                  <a:schemeClr val="accent2"/>
                </a:solidFill>
              </a:rPr>
              <a:t>Atlantis Ring </a:t>
            </a:r>
            <a:r>
              <a:rPr lang="en-US" dirty="0"/>
              <a:t>is important in that it symbolizes protection, and a balance of an individual’s </a:t>
            </a:r>
            <a:r>
              <a:rPr lang="en-US" b="1" dirty="0">
                <a:solidFill>
                  <a:schemeClr val="accent2"/>
                </a:solidFill>
              </a:rPr>
              <a:t>energy field</a:t>
            </a:r>
            <a:r>
              <a:rPr lang="en-US" dirty="0"/>
              <a:t>. It benefits energetic properties, which help in shielding the aura and reducing the effects of frequencies that might be harmful. It also aids the circulation as well as the destruction of healing energy all through a person body and an individual’s energy field   </a:t>
            </a:r>
            <a:endParaRPr lang="en-ZA" dirty="0"/>
          </a:p>
          <a:p>
            <a:r>
              <a:rPr lang="en-US" dirty="0"/>
              <a:t> </a:t>
            </a:r>
            <a:endParaRPr lang="en-ZA" dirty="0"/>
          </a:p>
        </p:txBody>
      </p:sp>
      <p:sp>
        <p:nvSpPr>
          <p:cNvPr id="4" name="Slide Number Placeholder 3"/>
          <p:cNvSpPr>
            <a:spLocks noGrp="1"/>
          </p:cNvSpPr>
          <p:nvPr>
            <p:ph type="sldNum" sz="quarter" idx="10"/>
          </p:nvPr>
        </p:nvSpPr>
        <p:spPr/>
        <p:txBody>
          <a:bodyPr/>
          <a:lstStyle/>
          <a:p>
            <a:fld id="{87D77045-401A-4D5E-BFE3-54C21A8A6634}"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a:solidFill>
                  <a:schemeClr val="tx1"/>
                </a:solidFill>
                <a:latin typeface="+mn-lt"/>
                <a:ea typeface="+mn-ea"/>
                <a:cs typeface="+mn-cs"/>
              </a:rPr>
              <a:t>Similarities have existed among different ancient cultures as well as significant differences. Sun worship and Flood myths, for example are based on shared teachings or they may have a distinct separation in terms of reactions to destructive and beneficent elements of nature. </a:t>
            </a:r>
            <a:endParaRPr lang="en-ZA" sz="1200" kern="1200" dirty="0">
              <a:solidFill>
                <a:schemeClr val="tx1"/>
              </a:solidFill>
              <a:latin typeface="+mn-lt"/>
              <a:ea typeface="+mn-ea"/>
              <a:cs typeface="+mn-cs"/>
            </a:endParaRPr>
          </a:p>
          <a:p>
            <a:r>
              <a:rPr lang="en-US" sz="1200" kern="1200" dirty="0">
                <a:solidFill>
                  <a:schemeClr val="tx1"/>
                </a:solidFill>
                <a:latin typeface="+mn-lt"/>
                <a:ea typeface="+mn-ea"/>
                <a:cs typeface="+mn-cs"/>
              </a:rPr>
              <a:t>Pyramids were designed in Egypt and the Americas but they additionally had significant difference in structures. The pyramid walls in the America never converged to create an actual point as did the Egypt; instead the walls reached a level on to which the platform was created</a:t>
            </a:r>
            <a:endParaRPr lang="en-ZA" sz="1200" kern="1200" dirty="0">
              <a:solidFill>
                <a:schemeClr val="tx1"/>
              </a:solidFill>
              <a:latin typeface="+mn-lt"/>
              <a:ea typeface="+mn-ea"/>
              <a:cs typeface="+mn-cs"/>
            </a:endParaRPr>
          </a:p>
          <a:p>
            <a:r>
              <a:rPr lang="en-US" sz="1200" kern="1200" dirty="0">
                <a:solidFill>
                  <a:schemeClr val="tx1"/>
                </a:solidFill>
                <a:latin typeface="+mn-lt"/>
                <a:ea typeface="+mn-ea"/>
                <a:cs typeface="+mn-cs"/>
              </a:rPr>
              <a:t>In case Atlantis fall between 8500-9500 </a:t>
            </a:r>
            <a:r>
              <a:rPr lang="en-US" sz="1200" kern="1200" dirty="0" err="1">
                <a:solidFill>
                  <a:schemeClr val="tx1"/>
                </a:solidFill>
                <a:latin typeface="+mn-lt"/>
                <a:ea typeface="+mn-ea"/>
                <a:cs typeface="+mn-cs"/>
              </a:rPr>
              <a:t>b.c.e</a:t>
            </a:r>
            <a:r>
              <a:rPr lang="en-US" sz="1200" kern="1200" dirty="0">
                <a:solidFill>
                  <a:schemeClr val="tx1"/>
                </a:solidFill>
                <a:latin typeface="+mn-lt"/>
                <a:ea typeface="+mn-ea"/>
                <a:cs typeface="+mn-cs"/>
              </a:rPr>
              <a:t>., it is important to ask the accounts of long time lag for the erection of Egyptian pyramid. </a:t>
            </a:r>
            <a:endParaRPr lang="en-ZA" sz="1200" kern="1200" dirty="0">
              <a:solidFill>
                <a:schemeClr val="tx1"/>
              </a:solidFill>
              <a:latin typeface="+mn-lt"/>
              <a:ea typeface="+mn-ea"/>
              <a:cs typeface="+mn-cs"/>
            </a:endParaRPr>
          </a:p>
          <a:p>
            <a:r>
              <a:rPr lang="en-US" sz="1200" kern="1200" dirty="0">
                <a:solidFill>
                  <a:schemeClr val="tx1"/>
                </a:solidFill>
                <a:latin typeface="+mn-lt"/>
                <a:ea typeface="+mn-ea"/>
                <a:cs typeface="+mn-cs"/>
              </a:rPr>
              <a:t> </a:t>
            </a:r>
            <a:endParaRPr lang="en-ZA"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7D77045-401A-4D5E-BFE3-54C21A8A6634}"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Atlanteans</a:t>
            </a:r>
            <a:r>
              <a:rPr lang="en-US" dirty="0"/>
              <a:t> have for long been credited for having possessed the technology of generating electricity, creating flying machines, and harness nuclear power for ware fare and energy. These innovations were developed more than 9000 years before modernity came to existence.</a:t>
            </a:r>
            <a:endParaRPr lang="en-ZA" dirty="0"/>
          </a:p>
          <a:p>
            <a:r>
              <a:rPr lang="en-US" dirty="0"/>
              <a:t>Some others have claimed that </a:t>
            </a:r>
            <a:r>
              <a:rPr lang="en-US" dirty="0" err="1"/>
              <a:t>Atlanteans</a:t>
            </a:r>
            <a:r>
              <a:rPr lang="en-US" dirty="0"/>
              <a:t> had an adverse knowledge regarding a frightening death glimmer, levitation secrets, and a purified energy form through crystals. Most enthusiasts hold a firm belief in the idea that the inhabitants of the lost content had cosmic connections with extraterrestrials and may have even been a colony that came up on earth through alien explorations.</a:t>
            </a:r>
            <a:endParaRPr lang="en-ZA" dirty="0"/>
          </a:p>
          <a:p>
            <a:r>
              <a:rPr lang="en-US" dirty="0"/>
              <a:t> </a:t>
            </a:r>
            <a:endParaRPr lang="en-ZA" dirty="0"/>
          </a:p>
        </p:txBody>
      </p:sp>
      <p:sp>
        <p:nvSpPr>
          <p:cNvPr id="4" name="Slide Number Placeholder 3"/>
          <p:cNvSpPr>
            <a:spLocks noGrp="1"/>
          </p:cNvSpPr>
          <p:nvPr>
            <p:ph type="sldNum" sz="quarter" idx="10"/>
          </p:nvPr>
        </p:nvSpPr>
        <p:spPr/>
        <p:txBody>
          <a:bodyPr/>
          <a:lstStyle/>
          <a:p>
            <a:fld id="{87D77045-401A-4D5E-BFE3-54C21A8A6634}"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a:t>
            </a:r>
            <a:r>
              <a:rPr lang="en-US" b="1" dirty="0">
                <a:solidFill>
                  <a:schemeClr val="accent2"/>
                </a:solidFill>
              </a:rPr>
              <a:t>Atlantis Ring </a:t>
            </a:r>
            <a:r>
              <a:rPr lang="en-US" dirty="0"/>
              <a:t>is important in that it symbolizes protection, and a balance of an individual’s </a:t>
            </a:r>
            <a:r>
              <a:rPr lang="en-US" b="1" dirty="0">
                <a:solidFill>
                  <a:schemeClr val="accent2"/>
                </a:solidFill>
              </a:rPr>
              <a:t>energy field</a:t>
            </a:r>
            <a:r>
              <a:rPr lang="en-US" dirty="0"/>
              <a:t>. It benefits energetic properties, which help in shielding the aura and reducing the effects of frequencies that might be harmful. It also aids the circulation as well as the destruction of healing energy all through a person body and an individual’s energy field   </a:t>
            </a:r>
            <a:endParaRPr lang="en-ZA" dirty="0"/>
          </a:p>
          <a:p>
            <a:r>
              <a:rPr lang="en-US" dirty="0"/>
              <a:t> </a:t>
            </a:r>
            <a:endParaRPr lang="en-ZA" dirty="0"/>
          </a:p>
        </p:txBody>
      </p:sp>
      <p:sp>
        <p:nvSpPr>
          <p:cNvPr id="4" name="Slide Number Placeholder 3"/>
          <p:cNvSpPr>
            <a:spLocks noGrp="1"/>
          </p:cNvSpPr>
          <p:nvPr>
            <p:ph type="sldNum" sz="quarter" idx="10"/>
          </p:nvPr>
        </p:nvSpPr>
        <p:spPr/>
        <p:txBody>
          <a:bodyPr/>
          <a:lstStyle/>
          <a:p>
            <a:fld id="{87D77045-401A-4D5E-BFE3-54C21A8A6634}"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1" kern="1200" dirty="0">
                <a:solidFill>
                  <a:schemeClr val="tx1"/>
                </a:solidFill>
                <a:latin typeface="+mn-lt"/>
                <a:ea typeface="+mn-ea"/>
                <a:cs typeface="+mn-cs"/>
              </a:rPr>
              <a:t>Atlantis </a:t>
            </a:r>
            <a:r>
              <a:rPr lang="en-US" sz="1200" kern="1200" dirty="0">
                <a:solidFill>
                  <a:schemeClr val="tx1"/>
                </a:solidFill>
                <a:latin typeface="+mn-lt"/>
                <a:ea typeface="+mn-ea"/>
                <a:cs typeface="+mn-cs"/>
              </a:rPr>
              <a:t>had a rich soil with plenty of water, abundant animals and vegetation, and a naturally hot spring for health. The city had plenty of gold inlaid in buildings and was the most precious stone worn as jewelry. Slaves engaged in various manual labors, which allowed an elite group to purse knowledge, engage in sport activities and improve upon the thriving society. There is no conclusive evidence of Atlantis but the attributes expend to include technology. The society had a strong military power and abundance of natural resources. Atlantis had spectacular building and engineering as well as intellectual achievement that advanced other lands. In the end, Atlantis was destroy by flood and earthquake and swallowed up by the sea. </a:t>
            </a:r>
            <a:endParaRPr lang="en-ZA"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7D77045-401A-4D5E-BFE3-54C21A8A6634}"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87D77045-401A-4D5E-BFE3-54C21A8A6634}"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4" name="Shape 43"/>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8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p>
        </p:txBody>
      </p:sp>
      <p:sp>
        <p:nvSpPr>
          <p:cNvPr id="36" name="Shape 35"/>
          <p:cNvSpPr>
            <a:spLocks/>
          </p:cNvSpPr>
          <p:nvPr/>
        </p:nvSpPr>
        <p:spPr bwMode="auto">
          <a:xfrm>
            <a:off x="4821864" y="1066800"/>
            <a:ext cx="4343400"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65000"/>
              </a:schemeClr>
            </a:solidFill>
            <a:prstDash val="solid"/>
            <a:round/>
            <a:headEnd type="none" w="med" len="med"/>
            <a:tailEnd type="none" w="med" len="med"/>
          </a:ln>
          <a:effectLst/>
        </p:spPr>
        <p:txBody>
          <a:bodyPr vert="horz" wrap="square" lIns="91440" tIns="45720" rIns="91440" bIns="45720" anchor="t" compatLnSpc="1"/>
          <a:lstStyle/>
          <a:p>
            <a:endParaRPr lang="en-US"/>
          </a:p>
        </p:txBody>
      </p:sp>
      <p:sp>
        <p:nvSpPr>
          <p:cNvPr id="43" name="Shape 42"/>
          <p:cNvSpPr>
            <a:spLocks/>
          </p:cNvSpPr>
          <p:nvPr/>
        </p:nvSpPr>
        <p:spPr bwMode="auto">
          <a:xfrm>
            <a:off x="290624" y="-14176"/>
            <a:ext cx="5562600" cy="6553200"/>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65000"/>
              </a:schemeClr>
            </a:solidFill>
            <a:prstDash val="solid"/>
            <a:round/>
            <a:headEnd type="none" w="med" len="med"/>
            <a:tailEnd type="none" w="med" len="med"/>
          </a:ln>
          <a:effectLst/>
        </p:spPr>
        <p:txBody>
          <a:bodyPr vert="horz" wrap="square" lIns="91440" tIns="45720" rIns="91440" bIns="45720" anchor="t" compatLnSpc="1"/>
          <a:lstStyle/>
          <a:p>
            <a:endParaRPr lang="en-US"/>
          </a:p>
        </p:txBody>
      </p:sp>
      <p:sp>
        <p:nvSpPr>
          <p:cNvPr id="22" name="Shape 21"/>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180000"/>
              <a:alpha val="8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p>
        </p:txBody>
      </p:sp>
      <p:sp>
        <p:nvSpPr>
          <p:cNvPr id="24" name="Shape 23"/>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180000"/>
              <a:alpha val="8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p>
        </p:txBody>
      </p:sp>
      <p:sp>
        <p:nvSpPr>
          <p:cNvPr id="26" name="Shape 25"/>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180000"/>
              <a:alpha val="8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p>
        </p:txBody>
      </p:sp>
      <p:sp>
        <p:nvSpPr>
          <p:cNvPr id="27" name="Shape 26"/>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180000"/>
              <a:alpha val="8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p>
        </p:txBody>
      </p:sp>
      <p:sp>
        <p:nvSpPr>
          <p:cNvPr id="28" name="Date Placeholder 27"/>
          <p:cNvSpPr>
            <a:spLocks noGrp="1"/>
          </p:cNvSpPr>
          <p:nvPr>
            <p:ph type="dt" sz="half" idx="10"/>
          </p:nvPr>
        </p:nvSpPr>
        <p:spPr>
          <a:xfrm>
            <a:off x="6477000" y="6416675"/>
            <a:ext cx="2133600" cy="365125"/>
          </a:xfrm>
        </p:spPr>
        <p:txBody>
          <a:bodyPr/>
          <a:lstStyle/>
          <a:p>
            <a:fld id="{743653DA-8BF4-4869-96FE-9BCF43372D46}" type="datetimeFigureOut">
              <a:rPr lang="en-US" smtClean="0"/>
              <a:pPr/>
              <a:t>8/29/2019</a:t>
            </a:fld>
            <a:endParaRPr lang="en-US"/>
          </a:p>
        </p:txBody>
      </p:sp>
      <p:sp>
        <p:nvSpPr>
          <p:cNvPr id="17" name="Footer Placeholder 16"/>
          <p:cNvSpPr>
            <a:spLocks noGrp="1"/>
          </p:cNvSpPr>
          <p:nvPr>
            <p:ph type="ftr" sz="quarter" idx="11"/>
          </p:nvPr>
        </p:nvSpPr>
        <p:spPr>
          <a:xfrm>
            <a:off x="914400" y="6416675"/>
            <a:ext cx="5562600" cy="365125"/>
          </a:xfrm>
        </p:spPr>
        <p:txBody>
          <a:bodyPr/>
          <a:lstStyle/>
          <a:p>
            <a:endParaRPr lang="en-US" dirty="0"/>
          </a:p>
        </p:txBody>
      </p:sp>
      <p:sp>
        <p:nvSpPr>
          <p:cNvPr id="29" name="Slide Number Placeholder 28"/>
          <p:cNvSpPr>
            <a:spLocks noGrp="1"/>
          </p:cNvSpPr>
          <p:nvPr>
            <p:ph type="sldNum" sz="quarter" idx="12"/>
          </p:nvPr>
        </p:nvSpPr>
        <p:spPr>
          <a:xfrm>
            <a:off x="8610600" y="6416675"/>
            <a:ext cx="457200" cy="365125"/>
          </a:xfrm>
        </p:spPr>
        <p:txBody>
          <a:bodyPr/>
          <a:lstStyle/>
          <a:p>
            <a:fld id="{72AC53DF-4216-466D-99A7-94400E6C2A25}"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45" name="Rectangle 44"/>
          <p:cNvSpPr/>
          <p:nvPr/>
        </p:nvSpPr>
        <p:spPr>
          <a:xfrm>
            <a:off x="363160" y="402264"/>
            <a:ext cx="8503920" cy="886265"/>
          </a:xfrm>
          <a:prstGeom prst="rect">
            <a:avLst/>
          </a:prstGeom>
          <a:solidFill>
            <a:schemeClr val="bg2">
              <a:alpha val="50000"/>
              <a:satMod val="18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Title 7"/>
          <p:cNvSpPr>
            <a:spLocks noGrp="1"/>
          </p:cNvSpPr>
          <p:nvPr>
            <p:ph type="ctrTitle"/>
          </p:nvPr>
        </p:nvSpPr>
        <p:spPr>
          <a:xfrm>
            <a:off x="533400" y="464504"/>
            <a:ext cx="8153400" cy="774192"/>
          </a:xfrm>
        </p:spPr>
        <p:txBody>
          <a:bodyPr/>
          <a:lstStyle>
            <a:lvl1pPr marR="9144" algn="r">
              <a:defRPr sz="3800"/>
            </a:lvl1pPr>
            <a:extLst/>
          </a:lstStyle>
          <a:p>
            <a:r>
              <a:rPr lang="en-US"/>
              <a:t>Click to edit Master title style</a:t>
            </a:r>
            <a:endParaRPr lang="en-US" dirty="0"/>
          </a:p>
        </p:txBody>
      </p:sp>
      <p:sp>
        <p:nvSpPr>
          <p:cNvPr id="9" name="Subtitle 8"/>
          <p:cNvSpPr>
            <a:spLocks noGrp="1"/>
          </p:cNvSpPr>
          <p:nvPr>
            <p:ph type="subTitle" idx="1"/>
          </p:nvPr>
        </p:nvSpPr>
        <p:spPr>
          <a:xfrm>
            <a:off x="4838381" y="1371600"/>
            <a:ext cx="3848419" cy="457200"/>
          </a:xfrm>
        </p:spPr>
        <p:txBody>
          <a:bodyPr tIns="0"/>
          <a:lstStyle>
            <a:lvl1pPr marL="0" indent="0" algn="r">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a:t>Click to edit Master subtitle style</a:t>
            </a:r>
            <a:endParaRPr lang="en-US" dirty="0"/>
          </a:p>
        </p:txBody>
      </p:sp>
      <p:sp>
        <p:nvSpPr>
          <p:cNvPr id="58" name="Rectangle 5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59" name="Rectangle 5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60" name="Rectangle 5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61" name="Rectangle 6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62" name="Rectangle 6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7129108-AC8D-4212-9283-60D9E99BF07A}" type="datetimeFigureOut">
              <a:rPr lang="en-US" smtClean="0"/>
              <a:pPr/>
              <a:t>8/29/2019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AD93096-5B34-4342-9326-69289CEAE4C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3352800"/>
            <a:ext cx="7772400" cy="1974059"/>
          </a:xfrm>
        </p:spPr>
        <p:txBody>
          <a:bodyPr anchor="b">
            <a:scene3d>
              <a:camera prst="orthographicFront">
                <a:rot lat="0" lon="0" rev="0"/>
              </a:camera>
              <a:lightRig rig="contrasting" dir="t">
                <a:rot lat="0" lon="0" rev="7500000"/>
              </a:lightRig>
            </a:scene3d>
            <a:sp3d contourW="6350" prstMaterial="metal">
              <a:bevelT w="130810" h="31750" prst="relaxedInset"/>
              <a:contourClr>
                <a:schemeClr val="accent1">
                  <a:shade val="75000"/>
                </a:schemeClr>
              </a:contourClr>
            </a:sp3d>
          </a:bodyPr>
          <a:lstStyle>
            <a:lvl1pPr algn="l">
              <a:buNone/>
              <a:defRPr lang="en-US" sz="4000" b="1" cap="all" dirty="0">
                <a:ln/>
                <a:solidFill>
                  <a:schemeClr val="tx1"/>
                </a:solidFill>
                <a:effectLst>
                  <a:reflection blurRad="12700" stA="50000" endPos="50000" dir="5400000" sy="-100000" rotWithShape="0"/>
                </a:effectLst>
              </a:defRPr>
            </a:lvl1pPr>
            <a:extLst/>
          </a:lstStyle>
          <a:p>
            <a:r>
              <a:rPr lang="en-US"/>
              <a:t>Click to edit Master title style</a:t>
            </a:r>
            <a:endParaRPr lang="en-US" dirty="0"/>
          </a:p>
        </p:txBody>
      </p:sp>
      <p:sp>
        <p:nvSpPr>
          <p:cNvPr id="3" name="Text Placeholder 2"/>
          <p:cNvSpPr>
            <a:spLocks noGrp="1"/>
          </p:cNvSpPr>
          <p:nvPr>
            <p:ph type="body" idx="1"/>
          </p:nvPr>
        </p:nvSpPr>
        <p:spPr>
          <a:xfrm>
            <a:off x="914400" y="5334000"/>
            <a:ext cx="7772400" cy="1052512"/>
          </a:xfrm>
        </p:spPr>
        <p:txBody>
          <a:bodyPr anchor="t"/>
          <a:lstStyle>
            <a:lvl1pPr marL="374904">
              <a:buNone/>
              <a:defRPr sz="20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a:t>Click to edit Master text styles</a:t>
            </a:r>
          </a:p>
        </p:txBody>
      </p:sp>
      <p:sp>
        <p:nvSpPr>
          <p:cNvPr id="4" name="Date Placeholder 3"/>
          <p:cNvSpPr>
            <a:spLocks noGrp="1"/>
          </p:cNvSpPr>
          <p:nvPr>
            <p:ph type="dt" sz="half" idx="10"/>
          </p:nvPr>
        </p:nvSpPr>
        <p:spPr/>
        <p:txBody>
          <a:bodyPr/>
          <a:lstStyle/>
          <a:p>
            <a:fld id="{B6DED3D3-6235-4F4C-B439-DF277FB555A7}" type="datetimeFigureOut">
              <a:rPr lang="en-US" smtClean="0"/>
              <a:pPr/>
              <a:t>8/29/2019</a:t>
            </a:fld>
            <a:endParaRPr lang="en-US"/>
          </a:p>
        </p:txBody>
      </p:sp>
      <p:sp>
        <p:nvSpPr>
          <p:cNvPr id="5" name="Footer Placeholder 4"/>
          <p:cNvSpPr>
            <a:spLocks noGrp="1"/>
          </p:cNvSpPr>
          <p:nvPr>
            <p:ph type="ftr" sz="quarter" idx="11"/>
          </p:nvPr>
        </p:nvSpPr>
        <p:spPr>
          <a:xfrm>
            <a:off x="914400" y="6416675"/>
            <a:ext cx="5562600" cy="365125"/>
          </a:xfrm>
        </p:spPr>
        <p:txBody>
          <a:bodyPr/>
          <a:lstStyle/>
          <a:p>
            <a:endParaRPr lang="en-US"/>
          </a:p>
        </p:txBody>
      </p:sp>
      <p:sp>
        <p:nvSpPr>
          <p:cNvPr id="6" name="Slide Number Placeholder 5"/>
          <p:cNvSpPr>
            <a:spLocks noGrp="1"/>
          </p:cNvSpPr>
          <p:nvPr>
            <p:ph type="sldNum" sz="quarter" idx="12"/>
          </p:nvPr>
        </p:nvSpPr>
        <p:spPr/>
        <p:txBody>
          <a:bodyPr/>
          <a:lstStyle/>
          <a:p>
            <a:fld id="{1AD93096-5B34-4342-9326-69289CEAE4C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9550"/>
            <a:ext cx="8229600" cy="1295400"/>
          </a:xfrm>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464344" y="1600200"/>
            <a:ext cx="4038600" cy="4525963"/>
          </a:xfrm>
        </p:spPr>
        <p:txBody>
          <a:bodyPr/>
          <a:lstStyle>
            <a:lvl1pPr marL="0" indent="0">
              <a:buFontTx/>
              <a:buNone/>
              <a:defRPr sz="2000"/>
            </a:lvl1pPr>
            <a:lvl2pPr>
              <a:defRPr sz="2400"/>
            </a:lvl2pPr>
            <a:lvl3pPr>
              <a:defRPr sz="2000"/>
            </a:lvl3pPr>
            <a:lvl4pPr>
              <a:defRPr sz="1800"/>
            </a:lvl4pPr>
            <a:lvl5pPr>
              <a:defRPr sz="1800"/>
            </a:lvl5pPr>
            <a:extLst/>
          </a:lstStyle>
          <a:p>
            <a:pPr lvl="0"/>
            <a:r>
              <a:rPr lang="en-US"/>
              <a:t>Click to edit Master text styles</a:t>
            </a:r>
          </a:p>
        </p:txBody>
      </p:sp>
      <p:sp>
        <p:nvSpPr>
          <p:cNvPr id="4" name="Content Placeholder 3"/>
          <p:cNvSpPr>
            <a:spLocks noGrp="1"/>
          </p:cNvSpPr>
          <p:nvPr>
            <p:ph sz="half" idx="2"/>
          </p:nvPr>
        </p:nvSpPr>
        <p:spPr>
          <a:xfrm>
            <a:off x="4655344" y="1600200"/>
            <a:ext cx="4038600" cy="4525963"/>
          </a:xfrm>
        </p:spPr>
        <p:txBody>
          <a:bodyPr/>
          <a:lstStyle>
            <a:lvl1pPr>
              <a:defRPr sz="2800"/>
            </a:lvl1pPr>
            <a:lvl2pPr>
              <a:defRPr sz="2400"/>
            </a:lvl2pPr>
            <a:lvl3pPr>
              <a:defRPr sz="2000"/>
            </a:lvl3pPr>
            <a:lvl4pPr>
              <a:defRPr sz="1800"/>
            </a:lvl4pPr>
            <a:lvl5pPr>
              <a:defRPr sz="18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B5F1E3E-4B2F-4895-B65E-28B2E64F39F6}" type="datetimeFigureOut">
              <a:rPr lang="en-US" smtClean="0"/>
              <a:pPr/>
              <a:t>8/29/2019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D93096-5B34-4342-9326-69289CEAE4C2}" type="slidenum">
              <a:rPr lang="en-US" smtClean="0"/>
              <a:pPr/>
              <a:t>‹#›</a:t>
            </a:fld>
            <a:endParaRPr lang="en-US"/>
          </a:p>
        </p:txBody>
      </p:sp>
      <p:cxnSp>
        <p:nvCxnSpPr>
          <p:cNvPr id="9" name="Straight Connector 8"/>
          <p:cNvCxnSpPr/>
          <p:nvPr/>
        </p:nvCxnSpPr>
        <p:spPr>
          <a:xfrm rot="5400000">
            <a:off x="2305044" y="3867144"/>
            <a:ext cx="4533900" cy="1601"/>
          </a:xfrm>
          <a:prstGeom prst="line">
            <a:avLst/>
          </a:prstGeom>
          <a:ln/>
        </p:spPr>
        <p:style>
          <a:lnRef idx="1">
            <a:schemeClr val="accent2"/>
          </a:lnRef>
          <a:fillRef idx="0">
            <a:schemeClr val="accent2"/>
          </a:fillRef>
          <a:effectRef idx="0">
            <a:schemeClr val="accent2"/>
          </a:effectRef>
          <a:fontRef idx="minor">
            <a:schemeClr val="tx1"/>
          </a:fontRef>
        </p:style>
      </p:cxn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2">
        <a:schemeClr val="bg2"/>
      </p:bgRef>
    </p:bg>
    <p:spTree>
      <p:nvGrpSpPr>
        <p:cNvPr id="1" name=""/>
        <p:cNvGrpSpPr/>
        <p:nvPr/>
      </p:nvGrpSpPr>
      <p:grpSpPr>
        <a:xfrm>
          <a:off x="0" y="0"/>
          <a:ext cx="0" cy="0"/>
          <a:chOff x="0" y="0"/>
          <a:chExt cx="0" cy="0"/>
        </a:xfrm>
      </p:grpSpPr>
      <p:sp>
        <p:nvSpPr>
          <p:cNvPr id="23" name="Rectangle 22"/>
          <p:cNvSpPr/>
          <p:nvPr/>
        </p:nvSpPr>
        <p:spPr>
          <a:xfrm>
            <a:off x="0" y="402264"/>
            <a:ext cx="8686800" cy="886265"/>
          </a:xfrm>
          <a:prstGeom prst="rect">
            <a:avLst/>
          </a:prstGeom>
          <a:solidFill>
            <a:schemeClr val="bg2">
              <a:alpha val="50000"/>
              <a:satMod val="18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lang="en-US"/>
              <a:t>Click to edit Master title style</a:t>
            </a:r>
            <a:endParaRPr lang="en-US" dirty="0"/>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4" name="Text Placeholder 3"/>
          <p:cNvSpPr>
            <a:spLocks noGrp="1"/>
          </p:cNvSpPr>
          <p:nvPr>
            <p:ph type="body" sz="half" idx="2"/>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a:t>Click to edit Master text styles</a:t>
            </a:r>
          </a:p>
        </p:txBody>
      </p:sp>
      <p:sp>
        <p:nvSpPr>
          <p:cNvPr id="5" name="Content Placeholder 4"/>
          <p:cNvSpPr>
            <a:spLocks noGrp="1"/>
          </p:cNvSpPr>
          <p:nvPr>
            <p:ph sz="quarter" idx="3"/>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085435-8225-4333-BFFA-0096413F0D76}" type="datetimeFigureOut">
              <a:rPr lang="en-US" smtClean="0"/>
              <a:pPr/>
              <a:t>8/29/2019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AD93096-5B34-4342-9326-69289CEAE4C2}"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783C494-2A87-468C-A21B-CB14FB9ABB00}" type="datetimeFigureOut">
              <a:rPr lang="en-US" smtClean="0"/>
              <a:pPr/>
              <a:t>8/29/2019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AD93096-5B34-4342-9326-69289CEAE4C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A180FA0-5B31-4864-A2BB-719EA5A679C6}" type="datetimeFigureOut">
              <a:rPr lang="en-US" smtClean="0"/>
              <a:pPr/>
              <a:t>8/29/2019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AD93096-5B34-4342-9326-69289CEAE4C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lang="en-US"/>
              <a:t>Click to edit Master title style</a:t>
            </a:r>
            <a:endParaRPr lang="en-US" dirty="0"/>
          </a:p>
        </p:txBody>
      </p:sp>
      <p:sp>
        <p:nvSpPr>
          <p:cNvPr id="3" name="Text Placeholder 2"/>
          <p:cNvSpPr>
            <a:spLocks noGrp="1"/>
          </p:cNvSpPr>
          <p:nvPr>
            <p:ph type="body" idx="1"/>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n-US"/>
              <a:t>Click to edit Master text styles</a:t>
            </a:r>
          </a:p>
        </p:txBody>
      </p:sp>
      <p:sp>
        <p:nvSpPr>
          <p:cNvPr id="4" name="Content Placeholder 3"/>
          <p:cNvSpPr>
            <a:spLocks noGrp="1"/>
          </p:cNvSpPr>
          <p:nvPr>
            <p:ph sz="half" idx="2"/>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BECC0C8-36B8-442A-833D-B6AACE86BB77}" type="datetimeFigureOut">
              <a:rPr lang="en-US" smtClean="0"/>
              <a:pPr/>
              <a:t>8/29/2019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D93096-5B34-4342-9326-69289CEAE4C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28" name="Group 17"/>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a:xfrm>
            <a:off x="914400" y="228600"/>
            <a:ext cx="6858000" cy="914400"/>
          </a:xfrm>
        </p:spPr>
        <p:txBody>
          <a:bodyPr anchor="b"/>
          <a:lstStyle>
            <a:lvl1pPr algn="l">
              <a:buNone/>
              <a:defRPr sz="2100" b="0"/>
            </a:lvl1pPr>
            <a:extLst/>
          </a:lstStyle>
          <a:p>
            <a:r>
              <a:rPr lang="en-US"/>
              <a:t>Click to edit Master title style</a:t>
            </a:r>
            <a:endParaRPr lang="en-US" dirty="0"/>
          </a:p>
        </p:txBody>
      </p:sp>
      <p:sp>
        <p:nvSpPr>
          <p:cNvPr id="3" name="Picture Placeholder 2"/>
          <p:cNvSpPr>
            <a:spLocks noGrp="1"/>
          </p:cNvSpPr>
          <p:nvPr>
            <p:ph type="pic" idx="1"/>
          </p:nvPr>
        </p:nvSpPr>
        <p:spPr>
          <a:xfrm>
            <a:off x="366712" y="1905000"/>
            <a:ext cx="8778240" cy="4960144"/>
          </a:xfrm>
        </p:spPr>
        <p:txBody>
          <a:bodyPr/>
          <a:lstStyle>
            <a:lvl1pPr>
              <a:buNone/>
              <a:defRPr sz="3200"/>
            </a:lvl1pPr>
            <a:extLst/>
          </a:lstStyle>
          <a:p>
            <a:r>
              <a:rPr lang="en-US"/>
              <a:t>Click icon to add picture</a:t>
            </a:r>
            <a:endParaRPr lang="en-US" dirty="0"/>
          </a:p>
        </p:txBody>
      </p:sp>
      <p:sp>
        <p:nvSpPr>
          <p:cNvPr id="4" name="Text Placeholder 3"/>
          <p:cNvSpPr>
            <a:spLocks noGrp="1"/>
          </p:cNvSpPr>
          <p:nvPr>
            <p:ph type="body" sz="half" idx="2"/>
          </p:nvPr>
        </p:nvSpPr>
        <p:spPr>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en-US"/>
              <a:t>Click to edit Master text styles</a:t>
            </a:r>
          </a:p>
        </p:txBody>
      </p:sp>
      <p:grpSp>
        <p:nvGrpSpPr>
          <p:cNvPr id="14" name="Group 17"/>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p:txBody>
          <a:bodyPr/>
          <a:lstStyle/>
          <a:p>
            <a:fld id="{51E20EC5-AC53-4169-941E-EDF10CD23748}" type="datetimeFigureOut">
              <a:rPr lang="en-US" smtClean="0"/>
              <a:pPr/>
              <a:t>8/29/2019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AD93096-5B34-4342-9326-69289CEAE4C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p>
            <a:r>
              <a:rPr lang="en-US"/>
              <a:t>Click to edit Master title style</a:t>
            </a:r>
            <a:endParaRPr lang="en-US" dirty="0"/>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a:defRPr sz="1100">
                <a:solidFill>
                  <a:schemeClr val="tx2"/>
                </a:solidFill>
              </a:defRPr>
            </a:lvl1pPr>
            <a:extLst/>
          </a:lstStyle>
          <a:p>
            <a:fld id="{8D3816DF-213E-421B-92D3-C068DBB023D6}" type="datetimeFigureOut">
              <a:rPr lang="en-US" smtClean="0">
                <a:solidFill>
                  <a:schemeClr val="tx2"/>
                </a:solidFill>
              </a:rPr>
              <a:pPr/>
              <a:t>8/29/2019</a:t>
            </a:fld>
            <a:endParaRPr lang="en-US" sz="1100" dirty="0">
              <a:solidFill>
                <a:schemeClr val="tx2"/>
              </a:solidFill>
            </a:endParaRPr>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a:defRPr sz="1100">
                <a:solidFill>
                  <a:schemeClr val="tx2"/>
                </a:solidFill>
              </a:defRPr>
            </a:lvl1pPr>
            <a:extLst/>
          </a:lstStyle>
          <a:p>
            <a:pPr algn="r"/>
            <a:endParaRPr lang="en-US" sz="1100" dirty="0">
              <a:solidFill>
                <a:schemeClr val="tx2"/>
              </a:solidFill>
            </a:endParaRPr>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a:defRPr sz="1200">
                <a:solidFill>
                  <a:schemeClr val="tx2"/>
                </a:solidFill>
              </a:defRPr>
            </a:lvl1pPr>
            <a:extLst/>
          </a:lstStyle>
          <a:p>
            <a:pPr algn="l"/>
            <a:fld id="{72AC53DF-4216-466D-99A7-94400E6C2A25}" type="slidenum">
              <a:rPr lang="en-US" sz="1200" smtClean="0">
                <a:solidFill>
                  <a:schemeClr val="tx2"/>
                </a:solidFill>
              </a:rPr>
              <a:pPr algn="l"/>
              <a:t>‹#›</a:t>
            </a:fld>
            <a:endParaRPr lang="en-US" sz="1200">
              <a:solidFill>
                <a:schemeClr val="tx2"/>
              </a:solidFill>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rtl="0" eaLnBrk="1" latinLnBrk="0" hangingPunct="1">
        <a:spcBef>
          <a:spcPct val="0"/>
        </a:spcBef>
        <a:buNone/>
        <a:defRPr sz="4000" kern="1200" spc="-150" baseline="0">
          <a:solidFill>
            <a:schemeClr val="tx2">
              <a:satMod val="200000"/>
            </a:schemeClr>
          </a:solidFill>
          <a:effectLst>
            <a:outerShdw blurRad="50800" dist="50800" dir="2700000" algn="tl" rotWithShape="0">
              <a:srgbClr val="000000">
                <a:alpha val="43137"/>
              </a:srgbClr>
            </a:outerShdw>
          </a:effectLst>
          <a:latin typeface="+mj-lt"/>
          <a:ea typeface="+mj-ea"/>
          <a:cs typeface="+mj-cs"/>
        </a:defRPr>
      </a:lvl1pPr>
      <a:extLst/>
    </p:titleStyle>
    <p:bodyStyle>
      <a:lvl1pPr marL="411480" indent="-342900" algn="l" rtl="0" eaLnBrk="1" latinLnBrk="0" hangingPunct="1">
        <a:spcBef>
          <a:spcPts val="700"/>
        </a:spcBef>
        <a:buSzPct val="95000"/>
        <a:buFont typeface="Wingdings"/>
        <a:buChar char=""/>
        <a:defRPr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sz="1600" kern="120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5000" r="-25000"/>
          </a:stretch>
        </a:blipFill>
        <a:effectLst/>
      </p:bgPr>
    </p:bg>
    <p:spTree>
      <p:nvGrpSpPr>
        <p:cNvPr id="1" name=""/>
        <p:cNvGrpSpPr/>
        <p:nvPr/>
      </p:nvGrpSpPr>
      <p:grpSpPr>
        <a:xfrm>
          <a:off x="0" y="0"/>
          <a:ext cx="0" cy="0"/>
          <a:chOff x="0" y="0"/>
          <a:chExt cx="0" cy="0"/>
        </a:xfrm>
      </p:grpSpPr>
      <p:sp>
        <p:nvSpPr>
          <p:cNvPr id="4" name="Rectangle 3"/>
          <p:cNvSpPr>
            <a:spLocks noGrp="1"/>
          </p:cNvSpPr>
          <p:nvPr>
            <p:ph type="title"/>
          </p:nvPr>
        </p:nvSpPr>
        <p:spPr/>
        <p:txBody>
          <a:bodyPr/>
          <a:lstStyle/>
          <a:p>
            <a:r>
              <a:rPr lang="en-ZA" dirty="0"/>
              <a:t>a sacred place in mythology: </a:t>
            </a:r>
            <a:r>
              <a:rPr lang="en-ZA" dirty="0">
                <a:solidFill>
                  <a:srgbClr val="FFC000"/>
                </a:solidFill>
              </a:rPr>
              <a:t>Atlantis</a:t>
            </a:r>
            <a:endParaRPr lang="en-US" dirty="0">
              <a:solidFill>
                <a:srgbClr val="FFC000"/>
              </a:solidFill>
            </a:endParaRPr>
          </a:p>
        </p:txBody>
      </p:sp>
      <p:sp>
        <p:nvSpPr>
          <p:cNvPr id="5" name="Rectangle 4"/>
          <p:cNvSpPr>
            <a:spLocks noGrp="1"/>
          </p:cNvSpPr>
          <p:nvPr>
            <p:ph type="body" idx="1"/>
          </p:nvPr>
        </p:nvSpPr>
        <p:spPr/>
        <p:txBody>
          <a:bodyPr/>
          <a:lstStyle/>
          <a:p>
            <a:r>
              <a:rPr lang="en-ZA" dirty="0"/>
              <a:t>A sacred place in mythology </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dirty="0"/>
              <a:t>Mythological Origin</a:t>
            </a:r>
            <a:endParaRPr lang="en-US" dirty="0">
              <a:solidFill>
                <a:schemeClr val="accent1"/>
              </a:solidFill>
            </a:endParaRPr>
          </a:p>
        </p:txBody>
      </p:sp>
      <p:sp>
        <p:nvSpPr>
          <p:cNvPr id="3" name="Rectangle 2"/>
          <p:cNvSpPr>
            <a:spLocks noGrp="1"/>
          </p:cNvSpPr>
          <p:nvPr>
            <p:ph sz="half" idx="1"/>
          </p:nvPr>
        </p:nvSpPr>
        <p:spPr/>
        <p:txBody>
          <a:bodyPr>
            <a:normAutofit/>
          </a:bodyPr>
          <a:lstStyle/>
          <a:p>
            <a:r>
              <a:rPr lang="en-US" b="1" dirty="0">
                <a:solidFill>
                  <a:schemeClr val="accent2"/>
                </a:solidFill>
              </a:rPr>
              <a:t>Atlantis </a:t>
            </a:r>
            <a:r>
              <a:rPr lang="en-US" dirty="0"/>
              <a:t>is a legendary </a:t>
            </a:r>
            <a:r>
              <a:rPr lang="en-US" b="1" dirty="0">
                <a:solidFill>
                  <a:schemeClr val="accent2"/>
                </a:solidFill>
              </a:rPr>
              <a:t>city</a:t>
            </a:r>
            <a:r>
              <a:rPr lang="en-US" dirty="0">
                <a:solidFill>
                  <a:schemeClr val="accent2"/>
                </a:solidFill>
              </a:rPr>
              <a:t> </a:t>
            </a:r>
            <a:r>
              <a:rPr lang="en-US" dirty="0"/>
              <a:t>depicted in the work of Greek philosopher </a:t>
            </a:r>
            <a:r>
              <a:rPr lang="en-US" b="1" dirty="0">
                <a:solidFill>
                  <a:schemeClr val="accent2"/>
                </a:solidFill>
              </a:rPr>
              <a:t>Plato</a:t>
            </a:r>
            <a:r>
              <a:rPr lang="en-US" dirty="0"/>
              <a:t> (c. 429-347). </a:t>
            </a:r>
          </a:p>
          <a:p>
            <a:r>
              <a:rPr lang="en-US" dirty="0"/>
              <a:t>The dialogs of </a:t>
            </a:r>
            <a:r>
              <a:rPr lang="en-US" b="1" dirty="0" err="1">
                <a:solidFill>
                  <a:schemeClr val="accent2"/>
                </a:solidFill>
              </a:rPr>
              <a:t>Tiameus</a:t>
            </a:r>
            <a:r>
              <a:rPr lang="en-US" dirty="0">
                <a:solidFill>
                  <a:schemeClr val="accent2"/>
                </a:solidFill>
              </a:rPr>
              <a:t> </a:t>
            </a:r>
            <a:r>
              <a:rPr lang="en-US" dirty="0"/>
              <a:t>and </a:t>
            </a:r>
            <a:r>
              <a:rPr lang="en-US" b="1" dirty="0" err="1">
                <a:solidFill>
                  <a:schemeClr val="accent2"/>
                </a:solidFill>
              </a:rPr>
              <a:t>Critias</a:t>
            </a:r>
            <a:r>
              <a:rPr lang="en-US" dirty="0"/>
              <a:t>, provide an account of the legendary island of Atlantis</a:t>
            </a:r>
            <a:r>
              <a:rPr lang="en-ZA" dirty="0"/>
              <a:t> (</a:t>
            </a:r>
            <a:r>
              <a:rPr lang="en-ZA" dirty="0" err="1"/>
              <a:t>Annas</a:t>
            </a:r>
            <a:r>
              <a:rPr lang="en-ZA" dirty="0"/>
              <a:t>, 2010)</a:t>
            </a:r>
            <a:r>
              <a:rPr lang="en-US" dirty="0"/>
              <a:t>. </a:t>
            </a:r>
          </a:p>
          <a:p>
            <a:r>
              <a:rPr lang="en-US" dirty="0"/>
              <a:t>The continent was present nearly 10,000 years</a:t>
            </a:r>
            <a:r>
              <a:rPr lang="en-US" b="1" dirty="0">
                <a:solidFill>
                  <a:schemeClr val="accent2"/>
                </a:solidFill>
              </a:rPr>
              <a:t> </a:t>
            </a:r>
            <a:r>
              <a:rPr lang="en-US" dirty="0"/>
              <a:t>ago outside the Pillars of Heracles</a:t>
            </a:r>
          </a:p>
          <a:p>
            <a:r>
              <a:rPr lang="en-US" dirty="0"/>
              <a:t>The </a:t>
            </a:r>
            <a:r>
              <a:rPr lang="en-US" dirty="0" err="1"/>
              <a:t>Timaeus</a:t>
            </a:r>
            <a:r>
              <a:rPr lang="en-US" dirty="0"/>
              <a:t> dialogs positions the island in the Atlantic Ocean.    </a:t>
            </a:r>
          </a:p>
          <a:p>
            <a:pPr>
              <a:buFont typeface="Wingdings" pitchFamily="2" charset="2"/>
              <a:buChar char="§"/>
            </a:pPr>
            <a:endParaRPr lang="en-ZA" dirty="0"/>
          </a:p>
        </p:txBody>
      </p:sp>
      <p:pic>
        <p:nvPicPr>
          <p:cNvPr id="8" name="Content Placeholder 7" descr="The_Lost_City_of-_Atlantis.jpeg"/>
          <p:cNvPicPr>
            <a:picLocks noGrp="1" noChangeAspect="1"/>
          </p:cNvPicPr>
          <p:nvPr>
            <p:ph sz="half" idx="2"/>
          </p:nvPr>
        </p:nvPicPr>
        <p:blipFill>
          <a:blip r:embed="rId3"/>
          <a:stretch>
            <a:fillRect/>
          </a:stretch>
        </p:blipFill>
        <p:spPr>
          <a:xfrm>
            <a:off x="4643438" y="1928802"/>
            <a:ext cx="4500562" cy="3500462"/>
          </a:xfrm>
        </p:spPr>
      </p:pic>
      <p:sp>
        <p:nvSpPr>
          <p:cNvPr id="10" name="TextBox 9"/>
          <p:cNvSpPr txBox="1"/>
          <p:nvPr/>
        </p:nvSpPr>
        <p:spPr>
          <a:xfrm>
            <a:off x="4572000" y="5429264"/>
            <a:ext cx="4786346" cy="369332"/>
          </a:xfrm>
          <a:prstGeom prst="rect">
            <a:avLst/>
          </a:prstGeom>
          <a:noFill/>
        </p:spPr>
        <p:txBody>
          <a:bodyPr wrap="square" rtlCol="0">
            <a:spAutoFit/>
          </a:bodyPr>
          <a:lstStyle/>
          <a:p>
            <a:r>
              <a:rPr lang="en-US" b="1" dirty="0"/>
              <a:t>Fig1</a:t>
            </a:r>
            <a:r>
              <a:rPr lang="en-US" dirty="0"/>
              <a:t>: Plato and Atlantis(Source: mythology.net /)</a:t>
            </a:r>
            <a:endParaRPr lang="en-ZA"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dirty="0"/>
              <a:t>History</a:t>
            </a:r>
            <a:endParaRPr lang="en-US" dirty="0">
              <a:solidFill>
                <a:schemeClr val="accent1"/>
              </a:solidFill>
            </a:endParaRPr>
          </a:p>
        </p:txBody>
      </p:sp>
      <p:sp>
        <p:nvSpPr>
          <p:cNvPr id="3" name="Rectangle 2"/>
          <p:cNvSpPr>
            <a:spLocks noGrp="1"/>
          </p:cNvSpPr>
          <p:nvPr>
            <p:ph sz="half" idx="1"/>
          </p:nvPr>
        </p:nvSpPr>
        <p:spPr/>
        <p:txBody>
          <a:bodyPr>
            <a:normAutofit fontScale="92500" lnSpcReduction="20000"/>
          </a:bodyPr>
          <a:lstStyle/>
          <a:p>
            <a:r>
              <a:rPr lang="en-US" dirty="0"/>
              <a:t>Atlantis was located in a historical location at the </a:t>
            </a:r>
            <a:r>
              <a:rPr lang="en-US" b="1" dirty="0">
                <a:solidFill>
                  <a:schemeClr val="accent2"/>
                </a:solidFill>
              </a:rPr>
              <a:t>Greek island of </a:t>
            </a:r>
            <a:r>
              <a:rPr lang="en-US" b="1" dirty="0" err="1">
                <a:solidFill>
                  <a:schemeClr val="accent2"/>
                </a:solidFill>
              </a:rPr>
              <a:t>Santorini</a:t>
            </a:r>
            <a:r>
              <a:rPr lang="en-US" dirty="0">
                <a:solidFill>
                  <a:schemeClr val="accent2"/>
                </a:solidFill>
              </a:rPr>
              <a:t>. </a:t>
            </a:r>
          </a:p>
          <a:p>
            <a:r>
              <a:rPr lang="en-US" dirty="0"/>
              <a:t>Atlantis is considered an island that was large beyond </a:t>
            </a:r>
            <a:r>
              <a:rPr lang="en-US" b="1" dirty="0">
                <a:solidFill>
                  <a:schemeClr val="accent2"/>
                </a:solidFill>
              </a:rPr>
              <a:t>Libya</a:t>
            </a:r>
            <a:r>
              <a:rPr lang="en-US" b="1" dirty="0"/>
              <a:t> </a:t>
            </a:r>
            <a:r>
              <a:rPr lang="en-US" dirty="0"/>
              <a:t>and </a:t>
            </a:r>
            <a:r>
              <a:rPr lang="en-US" b="1" dirty="0">
                <a:solidFill>
                  <a:schemeClr val="accent2"/>
                </a:solidFill>
              </a:rPr>
              <a:t>Asia Minor </a:t>
            </a:r>
            <a:r>
              <a:rPr lang="en-US" dirty="0"/>
              <a:t>combined </a:t>
            </a:r>
          </a:p>
          <a:p>
            <a:r>
              <a:rPr lang="en-US" dirty="0"/>
              <a:t>Atlantis is somewhere in the middle of Europe and American</a:t>
            </a:r>
          </a:p>
          <a:p>
            <a:r>
              <a:rPr lang="en-US" dirty="0"/>
              <a:t>Additional proposals position Atlantis in </a:t>
            </a:r>
            <a:r>
              <a:rPr lang="en-US" b="1" dirty="0">
                <a:solidFill>
                  <a:schemeClr val="accent2"/>
                </a:solidFill>
              </a:rPr>
              <a:t>Indonesia</a:t>
            </a:r>
            <a:r>
              <a:rPr lang="en-US" dirty="0"/>
              <a:t>, </a:t>
            </a:r>
            <a:r>
              <a:rPr lang="en-US" b="1" dirty="0">
                <a:solidFill>
                  <a:schemeClr val="accent2"/>
                </a:solidFill>
              </a:rPr>
              <a:t>Greece</a:t>
            </a:r>
            <a:r>
              <a:rPr lang="en-US" dirty="0"/>
              <a:t>, and </a:t>
            </a:r>
            <a:r>
              <a:rPr lang="en-US" b="1" dirty="0">
                <a:solidFill>
                  <a:schemeClr val="accent2"/>
                </a:solidFill>
              </a:rPr>
              <a:t>Antarctica </a:t>
            </a:r>
            <a:r>
              <a:rPr lang="en-ZA" dirty="0" err="1"/>
              <a:t>Cornford</a:t>
            </a:r>
            <a:r>
              <a:rPr lang="en-ZA" dirty="0"/>
              <a:t>, F. M. (2014).</a:t>
            </a:r>
            <a:endParaRPr lang="en-ZA" b="1" dirty="0"/>
          </a:p>
          <a:p>
            <a:r>
              <a:rPr lang="en-US" dirty="0"/>
              <a:t>Historians and archaeologists located evidence—a swampy prehistoric city position in the cost part of Spain; a formation of an undersea rock forming in the Bahamas.</a:t>
            </a:r>
            <a:endParaRPr lang="en-ZA" dirty="0"/>
          </a:p>
        </p:txBody>
      </p:sp>
      <p:pic>
        <p:nvPicPr>
          <p:cNvPr id="8" name="Content Placeholder 7" descr="The_Lost_City_of-_Atlantis.jpeg"/>
          <p:cNvPicPr>
            <a:picLocks noGrp="1" noChangeAspect="1"/>
          </p:cNvPicPr>
          <p:nvPr>
            <p:ph sz="half" idx="2"/>
          </p:nvPr>
        </p:nvPicPr>
        <p:blipFill>
          <a:blip r:embed="rId3"/>
          <a:stretch>
            <a:fillRect/>
          </a:stretch>
        </p:blipFill>
        <p:spPr>
          <a:xfrm>
            <a:off x="4643438" y="2146876"/>
            <a:ext cx="4286280" cy="2707124"/>
          </a:xfrm>
        </p:spPr>
      </p:pic>
      <p:sp>
        <p:nvSpPr>
          <p:cNvPr id="10" name="TextBox 9"/>
          <p:cNvSpPr txBox="1"/>
          <p:nvPr/>
        </p:nvSpPr>
        <p:spPr>
          <a:xfrm>
            <a:off x="4643438" y="5429264"/>
            <a:ext cx="4714908" cy="369332"/>
          </a:xfrm>
          <a:prstGeom prst="rect">
            <a:avLst/>
          </a:prstGeom>
          <a:noFill/>
        </p:spPr>
        <p:txBody>
          <a:bodyPr wrap="square" rtlCol="0">
            <a:spAutoFit/>
          </a:bodyPr>
          <a:lstStyle/>
          <a:p>
            <a:r>
              <a:rPr lang="en-US" b="1" dirty="0"/>
              <a:t>Fig2</a:t>
            </a:r>
            <a:r>
              <a:rPr lang="en-US" dirty="0"/>
              <a:t>: Map of Atlantis (Source: mythology.net/)</a:t>
            </a:r>
            <a:endParaRPr lang="en-Z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dirty="0">
                <a:solidFill>
                  <a:schemeClr val="accent2"/>
                </a:solidFill>
              </a:rPr>
              <a:t>Functions</a:t>
            </a:r>
            <a:r>
              <a:rPr lang="en-US" dirty="0">
                <a:solidFill>
                  <a:schemeClr val="bg1"/>
                </a:solidFill>
              </a:rPr>
              <a:t> of The Place</a:t>
            </a:r>
          </a:p>
        </p:txBody>
      </p:sp>
      <p:sp>
        <p:nvSpPr>
          <p:cNvPr id="3" name="Rectangle 2"/>
          <p:cNvSpPr>
            <a:spLocks noGrp="1"/>
          </p:cNvSpPr>
          <p:nvPr>
            <p:ph idx="1"/>
          </p:nvPr>
        </p:nvSpPr>
        <p:spPr>
          <a:ln>
            <a:noFill/>
          </a:ln>
        </p:spPr>
        <p:txBody>
          <a:bodyPr>
            <a:normAutofit/>
          </a:bodyPr>
          <a:lstStyle/>
          <a:p>
            <a:r>
              <a:rPr lang="en-US" dirty="0">
                <a:solidFill>
                  <a:schemeClr val="bg1"/>
                </a:solidFill>
              </a:rPr>
              <a:t>Atlantis was involved an advanced form of civilization</a:t>
            </a:r>
          </a:p>
          <a:p>
            <a:r>
              <a:rPr lang="en-US" dirty="0">
                <a:solidFill>
                  <a:schemeClr val="bg1"/>
                </a:solidFill>
              </a:rPr>
              <a:t>A paradise based on Plato’s description. </a:t>
            </a:r>
          </a:p>
          <a:p>
            <a:r>
              <a:rPr lang="en-US" dirty="0">
                <a:solidFill>
                  <a:schemeClr val="bg1"/>
                </a:solidFill>
              </a:rPr>
              <a:t>The inhabitants had great power and greatly opposed Asia and Europe</a:t>
            </a:r>
          </a:p>
          <a:p>
            <a:r>
              <a:rPr lang="en-US" dirty="0">
                <a:solidFill>
                  <a:schemeClr val="bg1"/>
                </a:solidFill>
              </a:rPr>
              <a:t>They were capable of navigating the sea. </a:t>
            </a:r>
          </a:p>
          <a:p>
            <a:r>
              <a:rPr lang="en-US" dirty="0">
                <a:solidFill>
                  <a:schemeClr val="bg1"/>
                </a:solidFill>
              </a:rPr>
              <a:t>A massive fight is mentioned between the goddess Athena and Athenians. </a:t>
            </a:r>
            <a:endParaRPr lang="en-ZA"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Sacred </a:t>
            </a:r>
            <a:r>
              <a:rPr lang="en-US" dirty="0">
                <a:solidFill>
                  <a:schemeClr val="accent2"/>
                </a:solidFill>
              </a:rPr>
              <a:t>Objects</a:t>
            </a:r>
            <a:endParaRPr lang="en-ZA" dirty="0">
              <a:solidFill>
                <a:schemeClr val="accent2"/>
              </a:solidFill>
            </a:endParaRPr>
          </a:p>
        </p:txBody>
      </p:sp>
      <p:sp>
        <p:nvSpPr>
          <p:cNvPr id="3" name="Content Placeholder 2"/>
          <p:cNvSpPr>
            <a:spLocks noGrp="1"/>
          </p:cNvSpPr>
          <p:nvPr>
            <p:ph sz="half" idx="1"/>
          </p:nvPr>
        </p:nvSpPr>
        <p:spPr/>
        <p:txBody>
          <a:bodyPr>
            <a:normAutofit/>
          </a:bodyPr>
          <a:lstStyle/>
          <a:p>
            <a:r>
              <a:rPr lang="en-US" dirty="0"/>
              <a:t>One of the most significant sacred object is the </a:t>
            </a:r>
            <a:r>
              <a:rPr lang="en-US" b="1" dirty="0">
                <a:solidFill>
                  <a:schemeClr val="accent2"/>
                </a:solidFill>
              </a:rPr>
              <a:t>Atlantis Ring </a:t>
            </a:r>
            <a:r>
              <a:rPr lang="en-US" dirty="0"/>
              <a:t>which was discovered around </a:t>
            </a:r>
            <a:r>
              <a:rPr lang="en-US" b="1" dirty="0">
                <a:solidFill>
                  <a:schemeClr val="accent2"/>
                </a:solidFill>
              </a:rPr>
              <a:t>1860s</a:t>
            </a:r>
            <a:r>
              <a:rPr lang="en-US" dirty="0"/>
              <a:t> in the Valley of the Kings in Egypt</a:t>
            </a:r>
            <a:r>
              <a:rPr lang="en-ZA" dirty="0">
                <a:solidFill>
                  <a:schemeClr val="bg1"/>
                </a:solidFill>
              </a:rPr>
              <a:t> </a:t>
            </a:r>
            <a:r>
              <a:rPr lang="en-ZA" dirty="0"/>
              <a:t>(Godwin, 2010).</a:t>
            </a:r>
            <a:r>
              <a:rPr lang="en-US" dirty="0"/>
              <a:t>. The ring was adorned with geometric symbols that were positioned and balanced based on special arrangements. The ring also has significant symbolism that is vital to vibration fields.</a:t>
            </a:r>
            <a:endParaRPr lang="en-ZA" dirty="0"/>
          </a:p>
          <a:p>
            <a:r>
              <a:rPr lang="en-US" dirty="0"/>
              <a:t> </a:t>
            </a:r>
            <a:endParaRPr lang="en-ZA" dirty="0"/>
          </a:p>
        </p:txBody>
      </p:sp>
      <p:pic>
        <p:nvPicPr>
          <p:cNvPr id="5" name="Content Placeholder 4" descr="8091238.jpg"/>
          <p:cNvPicPr>
            <a:picLocks noGrp="1" noChangeAspect="1"/>
          </p:cNvPicPr>
          <p:nvPr>
            <p:ph sz="half" idx="2"/>
          </p:nvPr>
        </p:nvPicPr>
        <p:blipFill>
          <a:blip r:embed="rId3"/>
          <a:stretch>
            <a:fillRect/>
          </a:stretch>
        </p:blipFill>
        <p:spPr>
          <a:xfrm>
            <a:off x="4656138" y="2914110"/>
            <a:ext cx="4038600" cy="1898141"/>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p:txBody>
          <a:bodyPr/>
          <a:lstStyle/>
          <a:p>
            <a:r>
              <a:rPr lang="en-US" dirty="0"/>
              <a:t>Sacred </a:t>
            </a:r>
            <a:r>
              <a:rPr lang="en-US" dirty="0">
                <a:solidFill>
                  <a:schemeClr val="accent2"/>
                </a:solidFill>
              </a:rPr>
              <a:t>Attributes</a:t>
            </a:r>
          </a:p>
        </p:txBody>
      </p:sp>
      <p:sp>
        <p:nvSpPr>
          <p:cNvPr id="5" name="Rectangle 4"/>
          <p:cNvSpPr>
            <a:spLocks noGrp="1"/>
          </p:cNvSpPr>
          <p:nvPr>
            <p:ph sz="half" idx="1"/>
          </p:nvPr>
        </p:nvSpPr>
        <p:spPr/>
        <p:txBody>
          <a:bodyPr/>
          <a:lstStyle/>
          <a:p>
            <a:r>
              <a:rPr lang="en-US" dirty="0"/>
              <a:t>The Athenians had the ability of defending themselves through </a:t>
            </a:r>
            <a:r>
              <a:rPr lang="en-US" b="1" dirty="0">
                <a:solidFill>
                  <a:schemeClr val="accent2"/>
                </a:solidFill>
              </a:rPr>
              <a:t>powerful forces</a:t>
            </a:r>
            <a:r>
              <a:rPr lang="en-US" dirty="0"/>
              <a:t>. Meanwhile, according to Plato Atlantis is a piece of subcontinent land which had technological advancement but at the same time had moral inadequacy since it tried dominating the world.  </a:t>
            </a:r>
            <a:endParaRPr lang="en-ZA" dirty="0"/>
          </a:p>
          <a:p>
            <a:endParaRPr lang="en-US" dirty="0"/>
          </a:p>
        </p:txBody>
      </p:sp>
      <p:pic>
        <p:nvPicPr>
          <p:cNvPr id="1027" name="Picture 3"/>
          <p:cNvPicPr>
            <a:picLocks noChangeAspect="1" noChangeArrowheads="1"/>
          </p:cNvPicPr>
          <p:nvPr/>
        </p:nvPicPr>
        <p:blipFill>
          <a:blip r:embed="rId3"/>
          <a:stretch>
            <a:fillRect/>
          </a:stretch>
        </p:blipFill>
        <p:spPr bwMode="auto">
          <a:xfrm>
            <a:off x="4929190" y="2214554"/>
            <a:ext cx="3818639" cy="2500330"/>
          </a:xfrm>
          <a:prstGeom prst="rect">
            <a:avLst/>
          </a:prstGeom>
          <a:noFill/>
          <a:ln w="9525">
            <a:noFill/>
            <a:miter lim="800000"/>
            <a:headEnd/>
            <a:tailEnd/>
          </a:ln>
          <a:effectLst>
            <a:outerShdw blurRad="254000" algn="tl" rotWithShape="0">
              <a:srgbClr val="000000">
                <a:alpha val="43137"/>
              </a:srgbClr>
            </a:outerShdw>
          </a:effectLst>
        </p:spPr>
      </p:pic>
      <p:sp>
        <p:nvSpPr>
          <p:cNvPr id="8" name="TextBox 7"/>
          <p:cNvSpPr txBox="1"/>
          <p:nvPr/>
        </p:nvSpPr>
        <p:spPr>
          <a:xfrm>
            <a:off x="214282" y="428604"/>
            <a:ext cx="8715436" cy="369332"/>
          </a:xfrm>
          <a:prstGeom prst="rect">
            <a:avLst/>
          </a:prstGeom>
          <a:noFill/>
        </p:spPr>
        <p:txBody>
          <a:bodyPr wrap="square" rtlCol="0">
            <a:spAutoFit/>
          </a:bodyPr>
          <a:lstStyle/>
          <a:p>
            <a:endParaRPr lang="en-Z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p:txBody>
          <a:bodyPr/>
          <a:lstStyle/>
          <a:p>
            <a:r>
              <a:rPr lang="en-US" dirty="0">
                <a:solidFill>
                  <a:schemeClr val="accent2"/>
                </a:solidFill>
              </a:rPr>
              <a:t>Symbolism</a:t>
            </a:r>
            <a:r>
              <a:rPr lang="en-US" dirty="0"/>
              <a:t> of These Object</a:t>
            </a:r>
          </a:p>
        </p:txBody>
      </p:sp>
      <p:sp>
        <p:nvSpPr>
          <p:cNvPr id="5" name="Rectangle 4"/>
          <p:cNvSpPr>
            <a:spLocks noGrp="1"/>
          </p:cNvSpPr>
          <p:nvPr>
            <p:ph sz="half" idx="1"/>
          </p:nvPr>
        </p:nvSpPr>
        <p:spPr>
          <a:xfrm>
            <a:off x="464344" y="1600200"/>
            <a:ext cx="4036218" cy="4543444"/>
          </a:xfrm>
        </p:spPr>
        <p:txBody>
          <a:bodyPr/>
          <a:lstStyle/>
          <a:p>
            <a:r>
              <a:rPr lang="en-US" dirty="0"/>
              <a:t>The </a:t>
            </a:r>
            <a:r>
              <a:rPr lang="en-US" b="1" dirty="0">
                <a:solidFill>
                  <a:schemeClr val="accent2"/>
                </a:solidFill>
              </a:rPr>
              <a:t>Atlantis Ring </a:t>
            </a:r>
            <a:r>
              <a:rPr lang="en-US" dirty="0"/>
              <a:t>symbolizes protection, and a balance of an individual’s </a:t>
            </a:r>
            <a:r>
              <a:rPr lang="en-US" b="1" dirty="0">
                <a:solidFill>
                  <a:schemeClr val="accent2"/>
                </a:solidFill>
              </a:rPr>
              <a:t>energy field</a:t>
            </a:r>
            <a:r>
              <a:rPr lang="en-US" dirty="0"/>
              <a:t>. </a:t>
            </a:r>
          </a:p>
          <a:p>
            <a:r>
              <a:rPr lang="en-US" dirty="0"/>
              <a:t>It benefits energetic properties helping in shielding the </a:t>
            </a:r>
            <a:r>
              <a:rPr lang="en-US" b="1" dirty="0">
                <a:solidFill>
                  <a:schemeClr val="accent2"/>
                </a:solidFill>
              </a:rPr>
              <a:t>aura </a:t>
            </a:r>
            <a:r>
              <a:rPr lang="en-US" dirty="0"/>
              <a:t>and reducing the effects of frequencies that might be harmful. </a:t>
            </a:r>
          </a:p>
          <a:p>
            <a:r>
              <a:rPr lang="en-US" dirty="0"/>
              <a:t>It aids the circulation and the destruction of </a:t>
            </a:r>
            <a:r>
              <a:rPr lang="en-US" b="1" dirty="0">
                <a:solidFill>
                  <a:schemeClr val="accent2"/>
                </a:solidFill>
              </a:rPr>
              <a:t>healing energy </a:t>
            </a:r>
            <a:r>
              <a:rPr lang="en-US" dirty="0"/>
              <a:t>all through a person body. </a:t>
            </a:r>
            <a:endParaRPr lang="en-ZA" dirty="0"/>
          </a:p>
        </p:txBody>
      </p:sp>
      <p:sp>
        <p:nvSpPr>
          <p:cNvPr id="8" name="TextBox 7"/>
          <p:cNvSpPr txBox="1"/>
          <p:nvPr/>
        </p:nvSpPr>
        <p:spPr>
          <a:xfrm>
            <a:off x="214282" y="428604"/>
            <a:ext cx="8715436" cy="369332"/>
          </a:xfrm>
          <a:prstGeom prst="rect">
            <a:avLst/>
          </a:prstGeom>
          <a:noFill/>
        </p:spPr>
        <p:txBody>
          <a:bodyPr wrap="square" rtlCol="0">
            <a:spAutoFit/>
          </a:bodyPr>
          <a:lstStyle/>
          <a:p>
            <a:endParaRPr lang="en-ZA" dirty="0"/>
          </a:p>
        </p:txBody>
      </p:sp>
      <p:sp>
        <p:nvSpPr>
          <p:cNvPr id="7" name="Rectangle 4"/>
          <p:cNvSpPr>
            <a:spLocks noGrp="1"/>
          </p:cNvSpPr>
          <p:nvPr>
            <p:ph sz="half" idx="1"/>
          </p:nvPr>
        </p:nvSpPr>
        <p:spPr>
          <a:xfrm>
            <a:off x="4739118" y="1654164"/>
            <a:ext cx="3476220" cy="4543444"/>
          </a:xfrm>
        </p:spPr>
        <p:txBody>
          <a:bodyPr/>
          <a:lstStyle/>
          <a:p>
            <a:r>
              <a:rPr lang="en-US" dirty="0"/>
              <a:t>The ring is </a:t>
            </a:r>
            <a:r>
              <a:rPr lang="en-US" b="1" dirty="0">
                <a:solidFill>
                  <a:schemeClr val="accent2"/>
                </a:solidFill>
              </a:rPr>
              <a:t>powerful </a:t>
            </a:r>
            <a:r>
              <a:rPr lang="en-US" dirty="0"/>
              <a:t>because it has been worn severally and is well known worldwide. </a:t>
            </a:r>
            <a:endParaRPr lang="en-ZA" dirty="0"/>
          </a:p>
          <a:p>
            <a:r>
              <a:rPr lang="en-US" dirty="0"/>
              <a:t>It increases the ability of tapping into a person’s </a:t>
            </a:r>
            <a:r>
              <a:rPr lang="en-US" b="1" dirty="0">
                <a:solidFill>
                  <a:schemeClr val="accent2"/>
                </a:solidFill>
              </a:rPr>
              <a:t>intuitive powers</a:t>
            </a:r>
            <a:endParaRPr lang="en-ZA" b="1" dirty="0">
              <a:solidFill>
                <a:schemeClr val="accent2"/>
              </a:solidFill>
            </a:endParaRPr>
          </a:p>
          <a:p>
            <a:r>
              <a:rPr lang="en-US" dirty="0"/>
              <a:t>The ring has several names and has </a:t>
            </a:r>
            <a:r>
              <a:rPr lang="en-US" b="1" dirty="0">
                <a:solidFill>
                  <a:schemeClr val="accent2"/>
                </a:solidFill>
              </a:rPr>
              <a:t>invisible cosmic energy </a:t>
            </a:r>
            <a:r>
              <a:rPr lang="en-US" dirty="0"/>
              <a:t>surrounding it.</a:t>
            </a:r>
            <a:endParaRPr lang="en-ZA" dirty="0"/>
          </a:p>
          <a:p>
            <a:r>
              <a:rPr lang="en-US" dirty="0"/>
              <a:t> </a:t>
            </a:r>
            <a:endParaRPr lang="en-ZA" dirty="0"/>
          </a:p>
          <a:p>
            <a:r>
              <a:rPr lang="en-US" dirty="0"/>
              <a:t> </a:t>
            </a:r>
            <a:endParaRPr lang="en-Z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p:txBody>
          <a:bodyPr/>
          <a:lstStyle/>
          <a:p>
            <a:r>
              <a:rPr lang="en-US" dirty="0"/>
              <a:t>Comparison of </a:t>
            </a:r>
            <a:r>
              <a:rPr lang="en-US" dirty="0">
                <a:solidFill>
                  <a:schemeClr val="accent2"/>
                </a:solidFill>
              </a:rPr>
              <a:t>Atlantis</a:t>
            </a:r>
          </a:p>
        </p:txBody>
      </p:sp>
      <p:sp>
        <p:nvSpPr>
          <p:cNvPr id="5" name="Rectangle 4"/>
          <p:cNvSpPr>
            <a:spLocks noGrp="1"/>
          </p:cNvSpPr>
          <p:nvPr>
            <p:ph sz="half" idx="1"/>
          </p:nvPr>
        </p:nvSpPr>
        <p:spPr>
          <a:xfrm>
            <a:off x="464344" y="1600200"/>
            <a:ext cx="4036218" cy="4543444"/>
          </a:xfrm>
        </p:spPr>
        <p:txBody>
          <a:bodyPr>
            <a:normAutofit/>
          </a:bodyPr>
          <a:lstStyle/>
          <a:p>
            <a:r>
              <a:rPr lang="en-US" b="1" dirty="0">
                <a:solidFill>
                  <a:schemeClr val="accent2"/>
                </a:solidFill>
              </a:rPr>
              <a:t>Similarities</a:t>
            </a:r>
            <a:r>
              <a:rPr lang="en-US" dirty="0"/>
              <a:t> have existed among different ancient cultures as well as significant </a:t>
            </a:r>
            <a:r>
              <a:rPr lang="en-US" b="1" dirty="0">
                <a:solidFill>
                  <a:schemeClr val="accent2"/>
                </a:solidFill>
              </a:rPr>
              <a:t>differences</a:t>
            </a:r>
            <a:r>
              <a:rPr lang="en-US" dirty="0"/>
              <a:t>. </a:t>
            </a:r>
          </a:p>
          <a:p>
            <a:r>
              <a:rPr lang="en-US" b="1" dirty="0">
                <a:solidFill>
                  <a:schemeClr val="accent2"/>
                </a:solidFill>
              </a:rPr>
              <a:t>Sun worship</a:t>
            </a:r>
            <a:r>
              <a:rPr lang="en-US" dirty="0">
                <a:solidFill>
                  <a:schemeClr val="accent2"/>
                </a:solidFill>
              </a:rPr>
              <a:t> </a:t>
            </a:r>
            <a:r>
              <a:rPr lang="en-US" dirty="0"/>
              <a:t>and </a:t>
            </a:r>
            <a:r>
              <a:rPr lang="en-US" b="1" dirty="0">
                <a:solidFill>
                  <a:schemeClr val="accent2"/>
                </a:solidFill>
              </a:rPr>
              <a:t>Flood myths</a:t>
            </a:r>
            <a:r>
              <a:rPr lang="en-US" dirty="0"/>
              <a:t>, for example are based on shared teachings or they may have a distinct separation in terms of reactions to </a:t>
            </a:r>
            <a:r>
              <a:rPr lang="en-US" b="1" dirty="0">
                <a:solidFill>
                  <a:schemeClr val="accent2"/>
                </a:solidFill>
              </a:rPr>
              <a:t>destructive</a:t>
            </a:r>
            <a:r>
              <a:rPr lang="en-US" dirty="0"/>
              <a:t> and </a:t>
            </a:r>
            <a:r>
              <a:rPr lang="en-US" b="1" dirty="0">
                <a:solidFill>
                  <a:schemeClr val="accent2"/>
                </a:solidFill>
              </a:rPr>
              <a:t>beneficent</a:t>
            </a:r>
            <a:r>
              <a:rPr lang="en-US" dirty="0"/>
              <a:t> elements of nature(</a:t>
            </a:r>
            <a:r>
              <a:rPr lang="en-ZA" dirty="0"/>
              <a:t>Weil, 2011)</a:t>
            </a:r>
            <a:r>
              <a:rPr lang="en-US" dirty="0"/>
              <a:t>. </a:t>
            </a:r>
          </a:p>
          <a:p>
            <a:r>
              <a:rPr lang="en-US" b="1" dirty="0">
                <a:solidFill>
                  <a:schemeClr val="accent2"/>
                </a:solidFill>
              </a:rPr>
              <a:t>Pyramids</a:t>
            </a:r>
            <a:r>
              <a:rPr lang="en-US" dirty="0"/>
              <a:t> were designed in Egypt and the Americas but they additionally had significant difference in structures. </a:t>
            </a:r>
          </a:p>
          <a:p>
            <a:endParaRPr lang="en-ZA" dirty="0"/>
          </a:p>
        </p:txBody>
      </p:sp>
      <p:sp>
        <p:nvSpPr>
          <p:cNvPr id="8" name="TextBox 7"/>
          <p:cNvSpPr txBox="1"/>
          <p:nvPr/>
        </p:nvSpPr>
        <p:spPr>
          <a:xfrm>
            <a:off x="214282" y="428604"/>
            <a:ext cx="8715436" cy="369332"/>
          </a:xfrm>
          <a:prstGeom prst="rect">
            <a:avLst/>
          </a:prstGeom>
          <a:noFill/>
        </p:spPr>
        <p:txBody>
          <a:bodyPr wrap="square" rtlCol="0">
            <a:spAutoFit/>
          </a:bodyPr>
          <a:lstStyle/>
          <a:p>
            <a:endParaRPr lang="en-ZA" dirty="0"/>
          </a:p>
        </p:txBody>
      </p:sp>
      <p:sp>
        <p:nvSpPr>
          <p:cNvPr id="7" name="Rectangle 4"/>
          <p:cNvSpPr>
            <a:spLocks noGrp="1"/>
          </p:cNvSpPr>
          <p:nvPr>
            <p:ph sz="half" idx="1"/>
          </p:nvPr>
        </p:nvSpPr>
        <p:spPr>
          <a:xfrm>
            <a:off x="4739118" y="1654164"/>
            <a:ext cx="3687430" cy="4543444"/>
          </a:xfrm>
        </p:spPr>
        <p:txBody>
          <a:bodyPr>
            <a:normAutofit/>
          </a:bodyPr>
          <a:lstStyle/>
          <a:p>
            <a:r>
              <a:rPr lang="en-US" dirty="0"/>
              <a:t>The pyramid walls in the </a:t>
            </a:r>
            <a:r>
              <a:rPr lang="en-US" b="1" dirty="0">
                <a:solidFill>
                  <a:schemeClr val="accent2"/>
                </a:solidFill>
              </a:rPr>
              <a:t>America</a:t>
            </a:r>
            <a:r>
              <a:rPr lang="en-US" dirty="0"/>
              <a:t> never converged to create an actual point as did the </a:t>
            </a:r>
            <a:r>
              <a:rPr lang="en-US" b="1" dirty="0">
                <a:solidFill>
                  <a:schemeClr val="accent2"/>
                </a:solidFill>
              </a:rPr>
              <a:t>Egypt</a:t>
            </a:r>
            <a:r>
              <a:rPr lang="en-US" dirty="0"/>
              <a:t>; instead the walls reached a level on to which the platform was created</a:t>
            </a:r>
            <a:endParaRPr lang="en-ZA" dirty="0"/>
          </a:p>
          <a:p>
            <a:r>
              <a:rPr lang="en-US" dirty="0"/>
              <a:t>In case </a:t>
            </a:r>
            <a:r>
              <a:rPr lang="en-US" b="1" dirty="0">
                <a:solidFill>
                  <a:schemeClr val="accent2"/>
                </a:solidFill>
              </a:rPr>
              <a:t>Atlantis</a:t>
            </a:r>
            <a:r>
              <a:rPr lang="en-US" dirty="0"/>
              <a:t> fall between </a:t>
            </a:r>
            <a:r>
              <a:rPr lang="en-US" b="1" dirty="0">
                <a:solidFill>
                  <a:schemeClr val="accent2"/>
                </a:solidFill>
              </a:rPr>
              <a:t>8500-9500 </a:t>
            </a:r>
            <a:r>
              <a:rPr lang="en-US" b="1" dirty="0" err="1">
                <a:solidFill>
                  <a:schemeClr val="accent2"/>
                </a:solidFill>
              </a:rPr>
              <a:t>b.c.e</a:t>
            </a:r>
            <a:r>
              <a:rPr lang="en-US" dirty="0"/>
              <a:t>., it is important to ask the accounts of long time lag for the erection of Egyptian pyramid. </a:t>
            </a:r>
            <a:endParaRPr lang="en-ZA" dirty="0"/>
          </a:p>
          <a:p>
            <a:r>
              <a:rPr lang="en-US" dirty="0"/>
              <a:t> </a:t>
            </a:r>
            <a:endParaRPr lang="en-Z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p:txBody>
          <a:bodyPr/>
          <a:lstStyle/>
          <a:p>
            <a:r>
              <a:rPr lang="en-ZA" dirty="0"/>
              <a:t>Relevance in </a:t>
            </a:r>
            <a:r>
              <a:rPr lang="en-ZA" dirty="0">
                <a:solidFill>
                  <a:schemeClr val="accent2"/>
                </a:solidFill>
              </a:rPr>
              <a:t>Contemporary Culture</a:t>
            </a:r>
            <a:endParaRPr lang="en-US" dirty="0">
              <a:solidFill>
                <a:schemeClr val="accent2"/>
              </a:solidFill>
            </a:endParaRPr>
          </a:p>
        </p:txBody>
      </p:sp>
      <p:sp>
        <p:nvSpPr>
          <p:cNvPr id="5" name="Rectangle 4"/>
          <p:cNvSpPr>
            <a:spLocks noGrp="1"/>
          </p:cNvSpPr>
          <p:nvPr>
            <p:ph sz="half" idx="1"/>
          </p:nvPr>
        </p:nvSpPr>
        <p:spPr>
          <a:xfrm>
            <a:off x="464344" y="1600200"/>
            <a:ext cx="4036218" cy="4543444"/>
          </a:xfrm>
        </p:spPr>
        <p:txBody>
          <a:bodyPr>
            <a:normAutofit/>
          </a:bodyPr>
          <a:lstStyle/>
          <a:p>
            <a:r>
              <a:rPr lang="en-US" b="1" dirty="0" err="1">
                <a:solidFill>
                  <a:schemeClr val="accent2"/>
                </a:solidFill>
              </a:rPr>
              <a:t>Atlanteans</a:t>
            </a:r>
            <a:r>
              <a:rPr lang="en-US" b="1" dirty="0">
                <a:solidFill>
                  <a:schemeClr val="accent2"/>
                </a:solidFill>
              </a:rPr>
              <a:t> </a:t>
            </a:r>
            <a:r>
              <a:rPr lang="en-US" dirty="0"/>
              <a:t>have for long been credited for having possessed the </a:t>
            </a:r>
            <a:r>
              <a:rPr lang="en-US" b="1" dirty="0">
                <a:solidFill>
                  <a:schemeClr val="accent2"/>
                </a:solidFill>
              </a:rPr>
              <a:t>technology </a:t>
            </a:r>
            <a:r>
              <a:rPr lang="en-US" dirty="0"/>
              <a:t>of generating electricity, creating flying machines, and harness nuclear power for ware fare and </a:t>
            </a:r>
            <a:r>
              <a:rPr lang="en-US" b="1" dirty="0">
                <a:solidFill>
                  <a:schemeClr val="accent2"/>
                </a:solidFill>
              </a:rPr>
              <a:t>energy</a:t>
            </a:r>
            <a:r>
              <a:rPr lang="en-US" dirty="0"/>
              <a:t>. </a:t>
            </a:r>
          </a:p>
          <a:p>
            <a:r>
              <a:rPr lang="en-US" dirty="0"/>
              <a:t>These innovations were developed more than </a:t>
            </a:r>
            <a:r>
              <a:rPr lang="en-US" b="1" dirty="0">
                <a:solidFill>
                  <a:schemeClr val="accent2"/>
                </a:solidFill>
              </a:rPr>
              <a:t>9000 years </a:t>
            </a:r>
            <a:r>
              <a:rPr lang="en-US" dirty="0"/>
              <a:t>before modernity came to existence.</a:t>
            </a:r>
            <a:endParaRPr lang="en-ZA" dirty="0"/>
          </a:p>
          <a:p>
            <a:r>
              <a:rPr lang="en-US" dirty="0"/>
              <a:t> </a:t>
            </a:r>
            <a:endParaRPr lang="en-ZA" dirty="0"/>
          </a:p>
        </p:txBody>
      </p:sp>
      <p:sp>
        <p:nvSpPr>
          <p:cNvPr id="8" name="TextBox 7"/>
          <p:cNvSpPr txBox="1"/>
          <p:nvPr/>
        </p:nvSpPr>
        <p:spPr>
          <a:xfrm>
            <a:off x="214282" y="428604"/>
            <a:ext cx="8715436" cy="369332"/>
          </a:xfrm>
          <a:prstGeom prst="rect">
            <a:avLst/>
          </a:prstGeom>
          <a:noFill/>
        </p:spPr>
        <p:txBody>
          <a:bodyPr wrap="square" rtlCol="0">
            <a:spAutoFit/>
          </a:bodyPr>
          <a:lstStyle/>
          <a:p>
            <a:endParaRPr lang="en-ZA" dirty="0"/>
          </a:p>
        </p:txBody>
      </p:sp>
      <p:sp>
        <p:nvSpPr>
          <p:cNvPr id="7" name="Rectangle 4"/>
          <p:cNvSpPr>
            <a:spLocks noGrp="1"/>
          </p:cNvSpPr>
          <p:nvPr>
            <p:ph sz="half" idx="1"/>
          </p:nvPr>
        </p:nvSpPr>
        <p:spPr>
          <a:xfrm>
            <a:off x="4739118" y="1654164"/>
            <a:ext cx="4047724" cy="4543444"/>
          </a:xfrm>
        </p:spPr>
        <p:txBody>
          <a:bodyPr>
            <a:normAutofit/>
          </a:bodyPr>
          <a:lstStyle/>
          <a:p>
            <a:r>
              <a:rPr lang="en-US" b="1" dirty="0" err="1">
                <a:solidFill>
                  <a:schemeClr val="accent2"/>
                </a:solidFill>
              </a:rPr>
              <a:t>Atlanteans</a:t>
            </a:r>
            <a:r>
              <a:rPr lang="en-US" b="1" dirty="0">
                <a:solidFill>
                  <a:schemeClr val="accent2"/>
                </a:solidFill>
              </a:rPr>
              <a:t> </a:t>
            </a:r>
            <a:r>
              <a:rPr lang="en-US" dirty="0"/>
              <a:t>had an adverse knowledge regarding a frightening death glimmer, levitation secrets, and a purified energy form through crystals(</a:t>
            </a:r>
            <a:r>
              <a:rPr lang="en-ZA" dirty="0"/>
              <a:t>Joseph, 2017)</a:t>
            </a:r>
            <a:r>
              <a:rPr lang="en-US" dirty="0"/>
              <a:t>. </a:t>
            </a:r>
          </a:p>
          <a:p>
            <a:r>
              <a:rPr lang="en-US" dirty="0"/>
              <a:t>Inhabitants of the lost content had </a:t>
            </a:r>
            <a:r>
              <a:rPr lang="en-US" b="1" dirty="0">
                <a:solidFill>
                  <a:schemeClr val="accent2"/>
                </a:solidFill>
              </a:rPr>
              <a:t>cosmic connections </a:t>
            </a:r>
            <a:r>
              <a:rPr lang="en-US" dirty="0"/>
              <a:t>with extraterrestrials and may have even been a colony that came up on earth through </a:t>
            </a:r>
            <a:r>
              <a:rPr lang="en-US" b="1" dirty="0">
                <a:solidFill>
                  <a:schemeClr val="accent2"/>
                </a:solidFill>
              </a:rPr>
              <a:t>alien </a:t>
            </a:r>
            <a:r>
              <a:rPr lang="en-US" dirty="0"/>
              <a:t>explorations.</a:t>
            </a:r>
            <a:endParaRPr lang="en-Z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p:txBody>
          <a:bodyPr/>
          <a:lstStyle/>
          <a:p>
            <a:r>
              <a:rPr lang="en-US" dirty="0">
                <a:solidFill>
                  <a:schemeClr val="accent2"/>
                </a:solidFill>
              </a:rPr>
              <a:t>Significance </a:t>
            </a:r>
            <a:r>
              <a:rPr lang="en-ZA" dirty="0"/>
              <a:t>in Minds and Emotions</a:t>
            </a:r>
            <a:endParaRPr lang="en-US" dirty="0"/>
          </a:p>
        </p:txBody>
      </p:sp>
      <p:sp>
        <p:nvSpPr>
          <p:cNvPr id="5" name="Rectangle 4"/>
          <p:cNvSpPr>
            <a:spLocks noGrp="1"/>
          </p:cNvSpPr>
          <p:nvPr>
            <p:ph sz="half" idx="1"/>
          </p:nvPr>
        </p:nvSpPr>
        <p:spPr>
          <a:xfrm>
            <a:off x="464344" y="1600200"/>
            <a:ext cx="4036218" cy="4543444"/>
          </a:xfrm>
        </p:spPr>
        <p:txBody>
          <a:bodyPr>
            <a:normAutofit/>
          </a:bodyPr>
          <a:lstStyle/>
          <a:p>
            <a:r>
              <a:rPr lang="en-US" dirty="0"/>
              <a:t>The lost city of Atlantis represents the </a:t>
            </a:r>
            <a:r>
              <a:rPr lang="en-US" b="1" dirty="0">
                <a:solidFill>
                  <a:schemeClr val="accent2"/>
                </a:solidFill>
              </a:rPr>
              <a:t>greatest unresolved mystery </a:t>
            </a:r>
            <a:r>
              <a:rPr lang="en-US" dirty="0"/>
              <a:t>of humankind.</a:t>
            </a:r>
            <a:endParaRPr lang="en-ZA" dirty="0"/>
          </a:p>
          <a:p>
            <a:r>
              <a:rPr lang="en-US" dirty="0"/>
              <a:t>Atlantis experienced several periods of legitimate complexity that </a:t>
            </a:r>
            <a:r>
              <a:rPr lang="en-US" b="1" dirty="0">
                <a:solidFill>
                  <a:schemeClr val="accent2"/>
                </a:solidFill>
              </a:rPr>
              <a:t>stretches time</a:t>
            </a:r>
            <a:r>
              <a:rPr lang="en-US" dirty="0"/>
              <a:t>, fare greater than any documented history of modern civilization. </a:t>
            </a:r>
            <a:endParaRPr lang="en-ZA" dirty="0"/>
          </a:p>
          <a:p>
            <a:r>
              <a:rPr lang="en-US" dirty="0"/>
              <a:t>Atlantis represents </a:t>
            </a:r>
            <a:r>
              <a:rPr lang="en-US" b="1" dirty="0">
                <a:solidFill>
                  <a:schemeClr val="accent2"/>
                </a:solidFill>
              </a:rPr>
              <a:t>civilization  </a:t>
            </a:r>
            <a:endParaRPr lang="en-ZA" b="1" dirty="0">
              <a:solidFill>
                <a:schemeClr val="accent2"/>
              </a:solidFill>
            </a:endParaRPr>
          </a:p>
          <a:p>
            <a:r>
              <a:rPr lang="en-US" dirty="0"/>
              <a:t>Atlantis forms part of a </a:t>
            </a:r>
            <a:r>
              <a:rPr lang="en-US" b="1" dirty="0">
                <a:solidFill>
                  <a:schemeClr val="accent2"/>
                </a:solidFill>
              </a:rPr>
              <a:t>world culture </a:t>
            </a:r>
            <a:r>
              <a:rPr lang="en-US" dirty="0"/>
              <a:t>that shows earlier civilization spanning in far remote periods. </a:t>
            </a:r>
            <a:endParaRPr lang="en-ZA" dirty="0"/>
          </a:p>
          <a:p>
            <a:r>
              <a:rPr lang="en-US" dirty="0"/>
              <a:t> </a:t>
            </a:r>
            <a:endParaRPr lang="en-ZA" dirty="0"/>
          </a:p>
        </p:txBody>
      </p:sp>
      <p:sp>
        <p:nvSpPr>
          <p:cNvPr id="8" name="TextBox 7"/>
          <p:cNvSpPr txBox="1"/>
          <p:nvPr/>
        </p:nvSpPr>
        <p:spPr>
          <a:xfrm>
            <a:off x="214282" y="428604"/>
            <a:ext cx="8715436" cy="369332"/>
          </a:xfrm>
          <a:prstGeom prst="rect">
            <a:avLst/>
          </a:prstGeom>
          <a:noFill/>
        </p:spPr>
        <p:txBody>
          <a:bodyPr wrap="square" rtlCol="0">
            <a:spAutoFit/>
          </a:bodyPr>
          <a:lstStyle/>
          <a:p>
            <a:endParaRPr lang="en-ZA" dirty="0"/>
          </a:p>
        </p:txBody>
      </p:sp>
      <p:sp>
        <p:nvSpPr>
          <p:cNvPr id="7" name="Rectangle 4"/>
          <p:cNvSpPr>
            <a:spLocks noGrp="1"/>
          </p:cNvSpPr>
          <p:nvPr>
            <p:ph sz="half" idx="1"/>
          </p:nvPr>
        </p:nvSpPr>
        <p:spPr>
          <a:xfrm>
            <a:off x="4739118" y="1654164"/>
            <a:ext cx="3476220" cy="4543444"/>
          </a:xfrm>
        </p:spPr>
        <p:txBody>
          <a:bodyPr/>
          <a:lstStyle/>
          <a:p>
            <a:r>
              <a:rPr lang="en-US" dirty="0"/>
              <a:t>Atlantis had a </a:t>
            </a:r>
            <a:r>
              <a:rPr lang="en-US" b="1" dirty="0">
                <a:solidFill>
                  <a:schemeClr val="accent2"/>
                </a:solidFill>
              </a:rPr>
              <a:t>golden age</a:t>
            </a:r>
            <a:r>
              <a:rPr lang="en-US" dirty="0"/>
              <a:t>. </a:t>
            </a:r>
          </a:p>
          <a:p>
            <a:r>
              <a:rPr lang="en-US" b="1" dirty="0">
                <a:solidFill>
                  <a:schemeClr val="accent2"/>
                </a:solidFill>
              </a:rPr>
              <a:t>Spirituality </a:t>
            </a:r>
            <a:r>
              <a:rPr lang="en-US" dirty="0"/>
              <a:t>and </a:t>
            </a:r>
            <a:r>
              <a:rPr lang="en-US" b="1" dirty="0">
                <a:solidFill>
                  <a:schemeClr val="accent2"/>
                </a:solidFill>
              </a:rPr>
              <a:t>science</a:t>
            </a:r>
            <a:r>
              <a:rPr lang="en-US" dirty="0"/>
              <a:t> were combined in a way that was magnificent. </a:t>
            </a:r>
            <a:endParaRPr lang="en-ZA" dirty="0"/>
          </a:p>
          <a:p>
            <a:r>
              <a:rPr lang="en-US" dirty="0"/>
              <a:t>Despite the challenges and trials that existed it was without question </a:t>
            </a:r>
            <a:r>
              <a:rPr lang="en-US" b="1" dirty="0">
                <a:solidFill>
                  <a:schemeClr val="accent2"/>
                </a:solidFill>
              </a:rPr>
              <a:t>a wonderful time </a:t>
            </a:r>
            <a:r>
              <a:rPr lang="en-US" dirty="0"/>
              <a:t>for humankind </a:t>
            </a:r>
            <a:endParaRPr lang="en-ZA" dirty="0"/>
          </a:p>
          <a:p>
            <a:r>
              <a:rPr lang="en-US" dirty="0"/>
              <a:t>The development experienced today reflects the </a:t>
            </a:r>
            <a:r>
              <a:rPr lang="en-US" b="1" dirty="0">
                <a:solidFill>
                  <a:schemeClr val="accent2"/>
                </a:solidFill>
              </a:rPr>
              <a:t>achievements </a:t>
            </a:r>
            <a:r>
              <a:rPr lang="en-US" dirty="0"/>
              <a:t>of </a:t>
            </a:r>
            <a:r>
              <a:rPr lang="en-US" dirty="0" err="1"/>
              <a:t>Atlantean</a:t>
            </a:r>
            <a:r>
              <a:rPr lang="en-US" dirty="0"/>
              <a:t> time expressed in a grand scale.</a:t>
            </a:r>
            <a:endParaRPr lang="en-ZA"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p:cNvSpPr>
          <p:nvPr>
            <p:ph type="title"/>
          </p:nvPr>
        </p:nvSpPr>
        <p:spPr/>
        <p:txBody>
          <a:bodyPr/>
          <a:lstStyle/>
          <a:p>
            <a:r>
              <a:rPr lang="en-ZA" dirty="0">
                <a:solidFill>
                  <a:schemeClr val="accent2"/>
                </a:solidFill>
              </a:rPr>
              <a:t>Facts </a:t>
            </a:r>
            <a:r>
              <a:rPr lang="en-ZA" dirty="0"/>
              <a:t>Surrounding the Culture</a:t>
            </a:r>
            <a:endParaRPr lang="en-US" dirty="0"/>
          </a:p>
        </p:txBody>
      </p:sp>
      <p:sp>
        <p:nvSpPr>
          <p:cNvPr id="5" name="Rectangle 4"/>
          <p:cNvSpPr>
            <a:spLocks noGrp="1"/>
          </p:cNvSpPr>
          <p:nvPr>
            <p:ph sz="half" idx="1"/>
          </p:nvPr>
        </p:nvSpPr>
        <p:spPr>
          <a:xfrm>
            <a:off x="464344" y="1600200"/>
            <a:ext cx="4036218" cy="4543444"/>
          </a:xfrm>
        </p:spPr>
        <p:txBody>
          <a:bodyPr>
            <a:normAutofit/>
          </a:bodyPr>
          <a:lstStyle/>
          <a:p>
            <a:r>
              <a:rPr lang="en-US" dirty="0"/>
              <a:t>Atlantis had a </a:t>
            </a:r>
            <a:r>
              <a:rPr lang="en-US" b="1" dirty="0">
                <a:solidFill>
                  <a:schemeClr val="accent2"/>
                </a:solidFill>
              </a:rPr>
              <a:t>rich soil </a:t>
            </a:r>
            <a:r>
              <a:rPr lang="en-US" dirty="0"/>
              <a:t>with plenty of water, abundant animals and vegetation, and a naturally hot spring for health. </a:t>
            </a:r>
            <a:endParaRPr lang="en-ZA" dirty="0"/>
          </a:p>
          <a:p>
            <a:r>
              <a:rPr lang="en-US" dirty="0"/>
              <a:t>The city had </a:t>
            </a:r>
            <a:r>
              <a:rPr lang="en-US" b="1" dirty="0">
                <a:solidFill>
                  <a:schemeClr val="accent2"/>
                </a:solidFill>
              </a:rPr>
              <a:t>plenty of gold </a:t>
            </a:r>
            <a:r>
              <a:rPr lang="en-US" dirty="0"/>
              <a:t>inlaid in buildings and was the most precious stone worn as </a:t>
            </a:r>
            <a:r>
              <a:rPr lang="en-US" b="1" dirty="0">
                <a:solidFill>
                  <a:schemeClr val="accent2"/>
                </a:solidFill>
              </a:rPr>
              <a:t>jewelry </a:t>
            </a:r>
            <a:endParaRPr lang="en-ZA" b="1" dirty="0">
              <a:solidFill>
                <a:schemeClr val="accent2"/>
              </a:solidFill>
            </a:endParaRPr>
          </a:p>
          <a:p>
            <a:r>
              <a:rPr lang="en-US" b="1" dirty="0">
                <a:solidFill>
                  <a:schemeClr val="accent2"/>
                </a:solidFill>
              </a:rPr>
              <a:t>Slaves</a:t>
            </a:r>
            <a:r>
              <a:rPr lang="en-US" dirty="0"/>
              <a:t> engaged in various manual labors, which allowed an </a:t>
            </a:r>
            <a:r>
              <a:rPr lang="en-US" b="1" dirty="0">
                <a:solidFill>
                  <a:schemeClr val="accent2"/>
                </a:solidFill>
              </a:rPr>
              <a:t>elite group </a:t>
            </a:r>
            <a:r>
              <a:rPr lang="en-US" dirty="0"/>
              <a:t>to purse knowledge, engage in sport activities and improve upon the thriving society(</a:t>
            </a:r>
            <a:r>
              <a:rPr lang="en-ZA" dirty="0"/>
              <a:t>De Camp, 2012)</a:t>
            </a:r>
            <a:r>
              <a:rPr lang="en-US" dirty="0"/>
              <a:t>. </a:t>
            </a:r>
            <a:endParaRPr lang="en-ZA" dirty="0"/>
          </a:p>
        </p:txBody>
      </p:sp>
      <p:sp>
        <p:nvSpPr>
          <p:cNvPr id="8" name="TextBox 7"/>
          <p:cNvSpPr txBox="1"/>
          <p:nvPr/>
        </p:nvSpPr>
        <p:spPr>
          <a:xfrm>
            <a:off x="214282" y="428604"/>
            <a:ext cx="8715436" cy="369332"/>
          </a:xfrm>
          <a:prstGeom prst="rect">
            <a:avLst/>
          </a:prstGeom>
          <a:noFill/>
        </p:spPr>
        <p:txBody>
          <a:bodyPr wrap="square" rtlCol="0">
            <a:spAutoFit/>
          </a:bodyPr>
          <a:lstStyle/>
          <a:p>
            <a:endParaRPr lang="en-ZA" dirty="0"/>
          </a:p>
        </p:txBody>
      </p:sp>
      <p:sp>
        <p:nvSpPr>
          <p:cNvPr id="7" name="Rectangle 4"/>
          <p:cNvSpPr>
            <a:spLocks noGrp="1"/>
          </p:cNvSpPr>
          <p:nvPr>
            <p:ph sz="half" idx="1"/>
          </p:nvPr>
        </p:nvSpPr>
        <p:spPr>
          <a:xfrm>
            <a:off x="4739118" y="1654164"/>
            <a:ext cx="3476220" cy="4543444"/>
          </a:xfrm>
        </p:spPr>
        <p:txBody>
          <a:bodyPr>
            <a:normAutofit fontScale="92500"/>
          </a:bodyPr>
          <a:lstStyle/>
          <a:p>
            <a:r>
              <a:rPr lang="en-US" dirty="0"/>
              <a:t>There is </a:t>
            </a:r>
            <a:r>
              <a:rPr lang="en-US" b="1" dirty="0">
                <a:solidFill>
                  <a:schemeClr val="accent2"/>
                </a:solidFill>
              </a:rPr>
              <a:t>no conclusive evidence </a:t>
            </a:r>
            <a:r>
              <a:rPr lang="en-US" dirty="0"/>
              <a:t>of Atlantis but the attributes expend to include technology</a:t>
            </a:r>
            <a:endParaRPr lang="en-ZA" dirty="0"/>
          </a:p>
          <a:p>
            <a:r>
              <a:rPr lang="en-US" dirty="0"/>
              <a:t>The society had a strong </a:t>
            </a:r>
            <a:r>
              <a:rPr lang="en-US" b="1" dirty="0">
                <a:solidFill>
                  <a:schemeClr val="accent2"/>
                </a:solidFill>
              </a:rPr>
              <a:t>military power </a:t>
            </a:r>
            <a:r>
              <a:rPr lang="en-US" dirty="0"/>
              <a:t>and abundance of natural resources </a:t>
            </a:r>
            <a:endParaRPr lang="en-ZA" dirty="0"/>
          </a:p>
          <a:p>
            <a:r>
              <a:rPr lang="en-US" dirty="0"/>
              <a:t>Atlantis had spectacular building and </a:t>
            </a:r>
            <a:r>
              <a:rPr lang="en-US" b="1" dirty="0">
                <a:solidFill>
                  <a:schemeClr val="accent2"/>
                </a:solidFill>
              </a:rPr>
              <a:t>engineering </a:t>
            </a:r>
            <a:r>
              <a:rPr lang="en-US" dirty="0"/>
              <a:t>as well as intellectual achievement that advanced other lands. </a:t>
            </a:r>
            <a:endParaRPr lang="en-ZA" dirty="0"/>
          </a:p>
          <a:p>
            <a:r>
              <a:rPr lang="en-US" dirty="0"/>
              <a:t>In the end Atlantis was </a:t>
            </a:r>
            <a:r>
              <a:rPr lang="en-US" b="1" dirty="0">
                <a:solidFill>
                  <a:schemeClr val="accent2"/>
                </a:solidFill>
              </a:rPr>
              <a:t>destroyed</a:t>
            </a:r>
            <a:r>
              <a:rPr lang="en-US" dirty="0"/>
              <a:t> by flood and earthquake and swallowed up by the sea. </a:t>
            </a:r>
            <a:endParaRPr lang="en-Z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l="-25000" r="-25000"/>
          </a:stretch>
        </a:blipFill>
        <a:effectLst/>
      </p:bgPr>
    </p:bg>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p>
            <a:r>
              <a:rPr lang="en-US" dirty="0">
                <a:solidFill>
                  <a:schemeClr val="tx1"/>
                </a:solidFill>
              </a:rPr>
              <a:t>References </a:t>
            </a:r>
          </a:p>
        </p:txBody>
      </p:sp>
      <p:sp>
        <p:nvSpPr>
          <p:cNvPr id="3" name="Rectangle 2"/>
          <p:cNvSpPr>
            <a:spLocks noGrp="1"/>
          </p:cNvSpPr>
          <p:nvPr>
            <p:ph idx="1"/>
          </p:nvPr>
        </p:nvSpPr>
        <p:spPr>
          <a:ln>
            <a:noFill/>
          </a:ln>
        </p:spPr>
        <p:txBody>
          <a:bodyPr>
            <a:noAutofit/>
          </a:bodyPr>
          <a:lstStyle/>
          <a:p>
            <a:pPr>
              <a:buNone/>
            </a:pPr>
            <a:r>
              <a:rPr lang="en-ZA" sz="2200" dirty="0" err="1"/>
              <a:t>Annas</a:t>
            </a:r>
            <a:r>
              <a:rPr lang="en-ZA" sz="2200" dirty="0"/>
              <a:t>, J. E. (2010). The Atlantis Story: the Republic and the </a:t>
            </a:r>
            <a:r>
              <a:rPr lang="en-ZA" sz="2200" dirty="0" err="1"/>
              <a:t>Timaeus</a:t>
            </a:r>
            <a:r>
              <a:rPr lang="en-ZA" sz="2200" dirty="0"/>
              <a:t>. In </a:t>
            </a:r>
            <a:r>
              <a:rPr lang="en-ZA" sz="2200" i="1" dirty="0"/>
              <a:t>Plato's Republic: A Critical Guide</a:t>
            </a:r>
            <a:r>
              <a:rPr lang="en-ZA" sz="2200" dirty="0"/>
              <a:t> (pp. 52-64). Cambridge University Press.</a:t>
            </a:r>
          </a:p>
          <a:p>
            <a:pPr>
              <a:buNone/>
            </a:pPr>
            <a:r>
              <a:rPr lang="en-ZA" sz="2200" dirty="0"/>
              <a:t>De Camp, L. S. (2012). </a:t>
            </a:r>
            <a:r>
              <a:rPr lang="en-ZA" sz="2200" i="1" dirty="0"/>
              <a:t>Lost Continents</a:t>
            </a:r>
            <a:r>
              <a:rPr lang="en-ZA" sz="2200" dirty="0"/>
              <a:t>. Courier Corporation.</a:t>
            </a:r>
          </a:p>
          <a:p>
            <a:pPr>
              <a:buNone/>
            </a:pPr>
            <a:r>
              <a:rPr lang="en-ZA" sz="2200" dirty="0"/>
              <a:t>Joseph, F. (2017). </a:t>
            </a:r>
            <a:r>
              <a:rPr lang="en-ZA" sz="2200" i="1" dirty="0"/>
              <a:t>Atlantis and Other Lost Worlds</a:t>
            </a:r>
            <a:r>
              <a:rPr lang="en-ZA" sz="2200" dirty="0"/>
              <a:t>. </a:t>
            </a:r>
            <a:r>
              <a:rPr lang="en-ZA" sz="2200" dirty="0" err="1"/>
              <a:t>Arcturus</a:t>
            </a:r>
            <a:r>
              <a:rPr lang="en-ZA" sz="2200" dirty="0"/>
              <a:t> Publishing.</a:t>
            </a:r>
          </a:p>
          <a:p>
            <a:pPr>
              <a:buNone/>
            </a:pPr>
            <a:r>
              <a:rPr lang="en-ZA" sz="2200" dirty="0"/>
              <a:t>Godwin, J. (2010). </a:t>
            </a:r>
            <a:r>
              <a:rPr lang="en-ZA" sz="2200" i="1" dirty="0"/>
              <a:t>Atlantis and the Cycles of Time: Prophecies, Traditions, and Occult Revelations</a:t>
            </a:r>
            <a:r>
              <a:rPr lang="en-ZA" sz="2200" dirty="0"/>
              <a:t>. Simon and Schuster.</a:t>
            </a:r>
          </a:p>
          <a:p>
            <a:pPr>
              <a:buNone/>
            </a:pPr>
            <a:r>
              <a:rPr lang="en-ZA" sz="2200" dirty="0" err="1"/>
              <a:t>Cornford</a:t>
            </a:r>
            <a:r>
              <a:rPr lang="en-ZA" sz="2200" dirty="0"/>
              <a:t>, F. M. (2014). </a:t>
            </a:r>
            <a:r>
              <a:rPr lang="en-ZA" sz="2200" i="1" dirty="0"/>
              <a:t>Plato's cosmology: the </a:t>
            </a:r>
            <a:r>
              <a:rPr lang="en-ZA" sz="2200" i="1" dirty="0" err="1"/>
              <a:t>Timaeus</a:t>
            </a:r>
            <a:r>
              <a:rPr lang="en-ZA" sz="2200" i="1" dirty="0"/>
              <a:t> of Plato</a:t>
            </a:r>
            <a:r>
              <a:rPr lang="en-ZA" sz="2200" dirty="0"/>
              <a:t>. </a:t>
            </a:r>
            <a:r>
              <a:rPr lang="en-ZA" sz="2200" dirty="0" err="1"/>
              <a:t>Routledge</a:t>
            </a:r>
            <a:r>
              <a:rPr lang="en-ZA" sz="2200" dirty="0"/>
              <a:t>.</a:t>
            </a:r>
          </a:p>
          <a:p>
            <a:pPr>
              <a:buNone/>
            </a:pPr>
            <a:r>
              <a:rPr lang="en-ZA" sz="2200" dirty="0"/>
              <a:t>Weil, A. (2011). </a:t>
            </a:r>
            <a:r>
              <a:rPr lang="en-ZA" sz="2200" i="1" dirty="0"/>
              <a:t>The World's Most Amazing Lost Cities</a:t>
            </a:r>
            <a:r>
              <a:rPr lang="en-ZA" sz="2200" dirty="0"/>
              <a:t>. Heinemann-</a:t>
            </a:r>
            <a:r>
              <a:rPr lang="en-ZA" sz="2200" dirty="0" err="1"/>
              <a:t>Raintree</a:t>
            </a:r>
            <a:r>
              <a:rPr lang="en-ZA" sz="2200" dirty="0"/>
              <a:t> Library.</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roducingPowerPoint2007">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53000"/>
                <a:satMod val="200000"/>
              </a:schemeClr>
              <a:schemeClr val="phClr">
                <a:tint val="78000"/>
                <a:satMod val="230000"/>
              </a:schemeClr>
            </a:duotone>
          </a:blip>
          <a:tile tx="0" ty="0" sx="90000" sy="9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IntroducingPowerPoint2007</Template>
  <TotalTime>0</TotalTime>
  <Words>1796</Words>
  <Application>Microsoft Office PowerPoint</Application>
  <PresentationFormat>On-screen Show (4:3)</PresentationFormat>
  <Paragraphs>104</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Calibri</vt:lpstr>
      <vt:lpstr>Corbel</vt:lpstr>
      <vt:lpstr>Wingdings</vt:lpstr>
      <vt:lpstr>Wingdings 2</vt:lpstr>
      <vt:lpstr>Wingdings 3</vt:lpstr>
      <vt:lpstr>IntroducingPowerPoint2007</vt:lpstr>
      <vt:lpstr>a sacred place in mythology: Atlantis</vt:lpstr>
      <vt:lpstr>Mythological Origin</vt:lpstr>
      <vt:lpstr>History</vt:lpstr>
      <vt:lpstr>Functions of The Place</vt:lpstr>
      <vt:lpstr>Sacred Objects</vt:lpstr>
      <vt:lpstr>Sacred Attributes</vt:lpstr>
      <vt:lpstr>Symbolism of These Object</vt:lpstr>
      <vt:lpstr>Comparison of Atlantis</vt:lpstr>
      <vt:lpstr>Relevance in Contemporary Culture</vt:lpstr>
      <vt:lpstr>Significance in Minds and Emotions</vt:lpstr>
      <vt:lpstr>Facts Surrounding the Culture</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2019-08-28T19:37:26Z</dcterms:created>
  <dcterms:modified xsi:type="dcterms:W3CDTF">2019-08-28T23:17:55Z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LCID">
    <vt:i4>1033</vt:i4>
  </property>
  <property fmtid="{D5CDD505-2E9C-101B-9397-08002B2CF9AE}" pid="3" name="_Version">
    <vt:lpwstr>12.0.4518</vt:lpwstr>
  </property>
</Properties>
</file>